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8" r:id="rId2"/>
    <p:sldId id="274" r:id="rId3"/>
    <p:sldId id="275" r:id="rId4"/>
    <p:sldId id="268" r:id="rId5"/>
    <p:sldId id="279" r:id="rId6"/>
    <p:sldId id="280" r:id="rId7"/>
    <p:sldId id="281" r:id="rId8"/>
    <p:sldId id="276" r:id="rId9"/>
    <p:sldId id="256" r:id="rId10"/>
    <p:sldId id="257" r:id="rId11"/>
    <p:sldId id="261" r:id="rId12"/>
    <p:sldId id="259" r:id="rId13"/>
    <p:sldId id="263" r:id="rId14"/>
    <p:sldId id="277" r:id="rId15"/>
    <p:sldId id="258" r:id="rId16"/>
    <p:sldId id="260" r:id="rId17"/>
    <p:sldId id="262" r:id="rId18"/>
    <p:sldId id="282"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4343"/>
    <a:srgbClr val="589CEB"/>
    <a:srgbClr val="D8621D"/>
    <a:srgbClr val="71AA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2608" y="-5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E45F9CF-3C28-4E0B-A303-E2ADAD85A9F1}" type="datetimeFigureOut">
              <a:rPr lang="en-US"/>
              <a:pPr>
                <a:defRPr/>
              </a:pPr>
              <a:t>15-02-06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048724C-21B9-420C-AF47-9572AECCF7F8}" type="slidenum">
              <a:rPr lang="en-US"/>
              <a:pPr>
                <a:defRPr/>
              </a:pPr>
              <a:t>‹Nr.›</a:t>
            </a:fld>
            <a:endParaRPr lang="en-US" dirty="0"/>
          </a:p>
        </p:txBody>
      </p:sp>
    </p:spTree>
    <p:extLst>
      <p:ext uri="{BB962C8B-B14F-4D97-AF65-F5344CB8AC3E}">
        <p14:creationId xmlns:p14="http://schemas.microsoft.com/office/powerpoint/2010/main" val="35104492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v-SE" altLang="sv-SE" smtClean="0"/>
          </a:p>
        </p:txBody>
      </p:sp>
      <p:sp>
        <p:nvSpPr>
          <p:cNvPr id="235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9E05914-7907-475A-9220-9A847B18F1B5}" type="slidenum">
              <a:rPr lang="en-US" altLang="sv-SE" smtClean="0"/>
              <a:pPr fontAlgn="base">
                <a:spcBef>
                  <a:spcPct val="0"/>
                </a:spcBef>
                <a:spcAft>
                  <a:spcPct val="0"/>
                </a:spcAft>
                <a:defRPr/>
              </a:pPr>
              <a:t>3</a:t>
            </a:fld>
            <a:endParaRPr lang="en-US" altLang="sv-S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v-SE" altLang="sv-SE" smtClean="0"/>
          </a:p>
        </p:txBody>
      </p:sp>
      <p:sp>
        <p:nvSpPr>
          <p:cNvPr id="245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844789C-9275-427A-A5B8-7742040D32D7}" type="slidenum">
              <a:rPr lang="en-US" altLang="sv-SE" smtClean="0"/>
              <a:pPr fontAlgn="base">
                <a:spcBef>
                  <a:spcPct val="0"/>
                </a:spcBef>
                <a:spcAft>
                  <a:spcPct val="0"/>
                </a:spcAft>
                <a:defRPr/>
              </a:pPr>
              <a:t>8</a:t>
            </a:fld>
            <a:endParaRPr lang="en-US" altLang="sv-S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v-SE" altLang="sv-SE" smtClean="0"/>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0C20BE4-5A29-47A5-ABE1-6041CE0DF3DA}" type="slidenum">
              <a:rPr lang="en-US" altLang="sv-SE" smtClean="0"/>
              <a:pPr fontAlgn="base">
                <a:spcBef>
                  <a:spcPct val="0"/>
                </a:spcBef>
                <a:spcAft>
                  <a:spcPct val="0"/>
                </a:spcAft>
                <a:defRPr/>
              </a:pPr>
              <a:t>9</a:t>
            </a:fld>
            <a:endParaRPr lang="en-US" altLang="sv-S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v-SE" altLang="sv-SE" smtClean="0"/>
          </a:p>
        </p:txBody>
      </p:sp>
      <p:sp>
        <p:nvSpPr>
          <p:cNvPr id="266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AA45162-445D-43F7-8F42-FD3E4611CDEB}" type="slidenum">
              <a:rPr lang="en-US" altLang="sv-SE" smtClean="0"/>
              <a:pPr fontAlgn="base">
                <a:spcBef>
                  <a:spcPct val="0"/>
                </a:spcBef>
                <a:spcAft>
                  <a:spcPct val="0"/>
                </a:spcAft>
                <a:defRPr/>
              </a:pPr>
              <a:t>10</a:t>
            </a:fld>
            <a:endParaRPr lang="en-US" altLang="sv-S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v-SE" altLang="sv-SE" smtClean="0"/>
          </a:p>
        </p:txBody>
      </p:sp>
      <p:sp>
        <p:nvSpPr>
          <p:cNvPr id="276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0FBE04B-33EB-4FB7-8303-6FF0B3F7DD7B}" type="slidenum">
              <a:rPr lang="en-US" altLang="sv-SE" smtClean="0"/>
              <a:pPr fontAlgn="base">
                <a:spcBef>
                  <a:spcPct val="0"/>
                </a:spcBef>
                <a:spcAft>
                  <a:spcPct val="0"/>
                </a:spcAft>
                <a:defRPr/>
              </a:pPr>
              <a:t>14</a:t>
            </a:fld>
            <a:endParaRPr lang="en-US" altLang="sv-S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9EC2444-D339-4FFA-AA50-DC8D026236BE}" type="datetimeFigureOut">
              <a:rPr lang="en-US" smtClean="0"/>
              <a:pPr>
                <a:defRPr/>
              </a:pPr>
              <a:t>15-02-06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DDB0F6-19D7-4F49-858C-D35C1B3D9761}" type="slidenum">
              <a:rPr lang="en-US"/>
              <a:pPr>
                <a:defRPr/>
              </a:pPr>
              <a:t>‹Nr.›</a:t>
            </a:fld>
            <a:endParaRPr lang="en-US" dirty="0"/>
          </a:p>
        </p:txBody>
      </p:sp>
    </p:spTree>
    <p:extLst>
      <p:ext uri="{BB962C8B-B14F-4D97-AF65-F5344CB8AC3E}">
        <p14:creationId xmlns:p14="http://schemas.microsoft.com/office/powerpoint/2010/main" val="2438293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266C3C0-603E-484A-A682-03596D647580}" type="datetimeFigureOut">
              <a:rPr lang="en-US" smtClean="0"/>
              <a:pPr>
                <a:defRPr/>
              </a:pPr>
              <a:t>15-02-06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D98204-3E55-443F-93E0-C5B3B6E6BEC8}" type="slidenum">
              <a:rPr lang="en-US"/>
              <a:pPr>
                <a:defRPr/>
              </a:pPr>
              <a:t>‹Nr.›</a:t>
            </a:fld>
            <a:endParaRPr lang="en-US" dirty="0"/>
          </a:p>
        </p:txBody>
      </p:sp>
    </p:spTree>
    <p:extLst>
      <p:ext uri="{BB962C8B-B14F-4D97-AF65-F5344CB8AC3E}">
        <p14:creationId xmlns:p14="http://schemas.microsoft.com/office/powerpoint/2010/main" val="1324919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2D19A5E-684B-4F72-9FD9-20C6A300D463}" type="datetimeFigureOut">
              <a:rPr lang="en-US" smtClean="0"/>
              <a:pPr>
                <a:defRPr/>
              </a:pPr>
              <a:t>15-02-06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AA938F-7848-4286-9EF9-CD62C3913ED9}" type="slidenum">
              <a:rPr lang="en-US"/>
              <a:pPr>
                <a:defRPr/>
              </a:pPr>
              <a:t>‹Nr.›</a:t>
            </a:fld>
            <a:endParaRPr lang="en-US" dirty="0"/>
          </a:p>
        </p:txBody>
      </p:sp>
    </p:spTree>
    <p:extLst>
      <p:ext uri="{BB962C8B-B14F-4D97-AF65-F5344CB8AC3E}">
        <p14:creationId xmlns:p14="http://schemas.microsoft.com/office/powerpoint/2010/main" val="1556479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No Background">
    <p:spTree>
      <p:nvGrpSpPr>
        <p:cNvPr id="1" name=""/>
        <p:cNvGrpSpPr/>
        <p:nvPr/>
      </p:nvGrpSpPr>
      <p:grpSpPr>
        <a:xfrm>
          <a:off x="0" y="0"/>
          <a:ext cx="0" cy="0"/>
          <a:chOff x="0" y="0"/>
          <a:chExt cx="0" cy="0"/>
        </a:xfrm>
      </p:grpSpPr>
      <p:sp>
        <p:nvSpPr>
          <p:cNvPr id="2" name="Slide Number Placeholder 2"/>
          <p:cNvSpPr>
            <a:spLocks noGrp="1"/>
          </p:cNvSpPr>
          <p:nvPr>
            <p:ph type="sldNum" sz="quarter" idx="10"/>
          </p:nvPr>
        </p:nvSpPr>
        <p:spPr/>
        <p:txBody>
          <a:bodyPr/>
          <a:lstStyle>
            <a:lvl1pPr>
              <a:defRPr/>
            </a:lvl1pPr>
          </a:lstStyle>
          <a:p>
            <a:pPr>
              <a:defRPr/>
            </a:pPr>
            <a:fld id="{FEBC1B1E-2228-4631-9C22-A3C181EB9C5E}" type="slidenum">
              <a:rPr lang="en-US"/>
              <a:pPr>
                <a:defRPr/>
              </a:pPr>
              <a:t>‹Nr.›</a:t>
            </a:fld>
            <a:endParaRPr lang="en-US" dirty="0"/>
          </a:p>
        </p:txBody>
      </p:sp>
    </p:spTree>
    <p:extLst>
      <p:ext uri="{BB962C8B-B14F-4D97-AF65-F5344CB8AC3E}">
        <p14:creationId xmlns:p14="http://schemas.microsoft.com/office/powerpoint/2010/main" val="2328621428"/>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5C2BEAF-8A9F-4C90-A5EF-BCF478ECD08D}" type="datetimeFigureOut">
              <a:rPr lang="en-US" smtClean="0"/>
              <a:pPr>
                <a:defRPr/>
              </a:pPr>
              <a:t>15-02-06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A69D8E-A044-4446-B64F-E7BF225BC440}" type="slidenum">
              <a:rPr lang="en-US"/>
              <a:pPr>
                <a:defRPr/>
              </a:pPr>
              <a:t>‹Nr.›</a:t>
            </a:fld>
            <a:endParaRPr lang="en-US" dirty="0"/>
          </a:p>
        </p:txBody>
      </p:sp>
    </p:spTree>
    <p:extLst>
      <p:ext uri="{BB962C8B-B14F-4D97-AF65-F5344CB8AC3E}">
        <p14:creationId xmlns:p14="http://schemas.microsoft.com/office/powerpoint/2010/main" val="278549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8FD483-8C78-4FAE-B459-D19782549D03}" type="datetimeFigureOut">
              <a:rPr lang="en-US" smtClean="0"/>
              <a:pPr>
                <a:defRPr/>
              </a:pPr>
              <a:t>15-02-06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D4FF72-254F-4C4C-AD76-2BD928EE7762}" type="slidenum">
              <a:rPr lang="en-US"/>
              <a:pPr>
                <a:defRPr/>
              </a:pPr>
              <a:t>‹Nr.›</a:t>
            </a:fld>
            <a:endParaRPr lang="en-US" dirty="0"/>
          </a:p>
        </p:txBody>
      </p:sp>
    </p:spTree>
    <p:extLst>
      <p:ext uri="{BB962C8B-B14F-4D97-AF65-F5344CB8AC3E}">
        <p14:creationId xmlns:p14="http://schemas.microsoft.com/office/powerpoint/2010/main" val="1313928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CFFF0A9-6BC2-4B58-B3AC-B1F16C3A2D8D}" type="datetimeFigureOut">
              <a:rPr lang="en-US" smtClean="0"/>
              <a:pPr>
                <a:defRPr/>
              </a:pPr>
              <a:t>15-02-06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E24F68D-74EA-440A-91A6-5FC9EC5401EB}" type="slidenum">
              <a:rPr lang="en-US"/>
              <a:pPr>
                <a:defRPr/>
              </a:pPr>
              <a:t>‹Nr.›</a:t>
            </a:fld>
            <a:endParaRPr lang="en-US" dirty="0"/>
          </a:p>
        </p:txBody>
      </p:sp>
    </p:spTree>
    <p:extLst>
      <p:ext uri="{BB962C8B-B14F-4D97-AF65-F5344CB8AC3E}">
        <p14:creationId xmlns:p14="http://schemas.microsoft.com/office/powerpoint/2010/main" val="390481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025D529-6FC1-4691-B401-DAB860910842}" type="datetimeFigureOut">
              <a:rPr lang="en-US" smtClean="0"/>
              <a:pPr>
                <a:defRPr/>
              </a:pPr>
              <a:t>15-02-06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AFB488A-29CB-41EB-823A-CF0B90D78E00}" type="slidenum">
              <a:rPr lang="en-US"/>
              <a:pPr>
                <a:defRPr/>
              </a:pPr>
              <a:t>‹Nr.›</a:t>
            </a:fld>
            <a:endParaRPr lang="en-US" dirty="0"/>
          </a:p>
        </p:txBody>
      </p:sp>
    </p:spTree>
    <p:extLst>
      <p:ext uri="{BB962C8B-B14F-4D97-AF65-F5344CB8AC3E}">
        <p14:creationId xmlns:p14="http://schemas.microsoft.com/office/powerpoint/2010/main" val="48207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921576C-7402-4F61-9E95-DB79B56DAB9C}" type="datetimeFigureOut">
              <a:rPr lang="en-US" smtClean="0"/>
              <a:pPr>
                <a:defRPr/>
              </a:pPr>
              <a:t>15-02-06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BC7FCFE-CB8B-4D68-964A-94053D2C2E32}" type="slidenum">
              <a:rPr lang="en-US"/>
              <a:pPr>
                <a:defRPr/>
              </a:pPr>
              <a:t>‹Nr.›</a:t>
            </a:fld>
            <a:endParaRPr lang="en-US" dirty="0"/>
          </a:p>
        </p:txBody>
      </p:sp>
    </p:spTree>
    <p:extLst>
      <p:ext uri="{BB962C8B-B14F-4D97-AF65-F5344CB8AC3E}">
        <p14:creationId xmlns:p14="http://schemas.microsoft.com/office/powerpoint/2010/main" val="217379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D1CA092-9D7B-4AE2-A929-BC62241F68C3}" type="datetimeFigureOut">
              <a:rPr lang="en-US" smtClean="0"/>
              <a:pPr>
                <a:defRPr/>
              </a:pPr>
              <a:t>15-02-06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501C3C8-37C9-4105-BED0-50D0AB2EF3BB}" type="slidenum">
              <a:rPr lang="en-US"/>
              <a:pPr>
                <a:defRPr/>
              </a:pPr>
              <a:t>‹Nr.›</a:t>
            </a:fld>
            <a:endParaRPr lang="en-US" dirty="0"/>
          </a:p>
        </p:txBody>
      </p:sp>
    </p:spTree>
    <p:extLst>
      <p:ext uri="{BB962C8B-B14F-4D97-AF65-F5344CB8AC3E}">
        <p14:creationId xmlns:p14="http://schemas.microsoft.com/office/powerpoint/2010/main" val="3216588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0CCF04-802E-4815-A429-AD4BD0E8008A}" type="datetimeFigureOut">
              <a:rPr lang="en-US" smtClean="0"/>
              <a:pPr>
                <a:defRPr/>
              </a:pPr>
              <a:t>15-02-06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91B0EC1-A647-46F5-A9B2-246CBAD06A0E}" type="slidenum">
              <a:rPr lang="en-US"/>
              <a:pPr>
                <a:defRPr/>
              </a:pPr>
              <a:t>‹Nr.›</a:t>
            </a:fld>
            <a:endParaRPr lang="en-US" dirty="0"/>
          </a:p>
        </p:txBody>
      </p:sp>
    </p:spTree>
    <p:extLst>
      <p:ext uri="{BB962C8B-B14F-4D97-AF65-F5344CB8AC3E}">
        <p14:creationId xmlns:p14="http://schemas.microsoft.com/office/powerpoint/2010/main" val="3152587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8E6B476-1DC0-4669-861B-ABB84575AB66}" type="datetimeFigureOut">
              <a:rPr lang="en-US" smtClean="0"/>
              <a:pPr>
                <a:defRPr/>
              </a:pPr>
              <a:t>15-02-06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A09014-4431-4EE6-B784-475679B943E4}" type="slidenum">
              <a:rPr lang="en-US"/>
              <a:pPr>
                <a:defRPr/>
              </a:pPr>
              <a:t>‹Nr.›</a:t>
            </a:fld>
            <a:endParaRPr lang="en-US" dirty="0"/>
          </a:p>
        </p:txBody>
      </p:sp>
    </p:spTree>
    <p:extLst>
      <p:ext uri="{BB962C8B-B14F-4D97-AF65-F5344CB8AC3E}">
        <p14:creationId xmlns:p14="http://schemas.microsoft.com/office/powerpoint/2010/main" val="162506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v-SE"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v-SE" smtClean="0"/>
              <a:t>Click to edit Master text styles</a:t>
            </a:r>
          </a:p>
          <a:p>
            <a:pPr lvl="1"/>
            <a:r>
              <a:rPr lang="en-US" altLang="sv-SE" smtClean="0"/>
              <a:t>Second level</a:t>
            </a:r>
          </a:p>
          <a:p>
            <a:pPr lvl="2"/>
            <a:r>
              <a:rPr lang="en-US" altLang="sv-SE" smtClean="0"/>
              <a:t>Third level</a:t>
            </a:r>
          </a:p>
          <a:p>
            <a:pPr lvl="3"/>
            <a:r>
              <a:rPr lang="en-US" altLang="sv-SE" smtClean="0"/>
              <a:t>Fourth level</a:t>
            </a:r>
          </a:p>
          <a:p>
            <a:pPr lvl="4"/>
            <a:r>
              <a:rPr lang="en-US" altLang="sv-SE"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9110A6F-7404-45BA-881B-B2534C420FA4}" type="datetimeFigureOut">
              <a:rPr lang="en-US" smtClean="0"/>
              <a:pPr>
                <a:defRPr/>
              </a:pPr>
              <a:t>15-02-06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579276F-9D12-45E7-8407-9AA2BD15D12A}" type="slidenum">
              <a:rPr lang="en-US"/>
              <a:pPr>
                <a:defRPr/>
              </a:pPr>
              <a:t>‹Nr.›</a:t>
            </a:fld>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 Id="rId3"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066800"/>
            <a:ext cx="4082448" cy="4025944"/>
          </a:xfrm>
          <a:prstGeom prst="ellipse">
            <a:avLst/>
          </a:prstGeom>
          <a:ln w="63500">
            <a:solidFill>
              <a:srgbClr val="434343"/>
            </a:solidFill>
          </a:ln>
        </p:spPr>
      </p:pic>
      <p:sp>
        <p:nvSpPr>
          <p:cNvPr id="3075" name="TextBox 8"/>
          <p:cNvSpPr txBox="1">
            <a:spLocks noChangeArrowheads="1"/>
          </p:cNvSpPr>
          <p:nvPr/>
        </p:nvSpPr>
        <p:spPr bwMode="auto">
          <a:xfrm>
            <a:off x="381000" y="1752600"/>
            <a:ext cx="41910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sv-SE" sz="4000" b="1" dirty="0">
                <a:solidFill>
                  <a:srgbClr val="434343"/>
                </a:solidFill>
                <a:latin typeface="Franklin Gothic Book" pitchFamily="34" charset="0"/>
              </a:rPr>
              <a:t>Marknadsförarens mall för att skapa </a:t>
            </a:r>
            <a:r>
              <a:rPr lang="en-US" altLang="sv-SE" sz="4000" b="1" dirty="0" smtClean="0">
                <a:solidFill>
                  <a:srgbClr val="434343"/>
                </a:solidFill>
                <a:latin typeface="Franklin Gothic Book" pitchFamily="34" charset="0"/>
              </a:rPr>
              <a:t>köpares persona!</a:t>
            </a:r>
            <a:endParaRPr lang="en-US" altLang="sv-SE" sz="4000" b="1" dirty="0">
              <a:solidFill>
                <a:srgbClr val="434343"/>
              </a:solidFill>
              <a:latin typeface="Franklin Gothic Book" pitchFamily="34" charset="0"/>
            </a:endParaRPr>
          </a:p>
        </p:txBody>
      </p:sp>
      <p:grpSp>
        <p:nvGrpSpPr>
          <p:cNvPr id="3076" name="Group 15"/>
          <p:cNvGrpSpPr>
            <a:grpSpLocks/>
          </p:cNvGrpSpPr>
          <p:nvPr/>
        </p:nvGrpSpPr>
        <p:grpSpPr bwMode="auto">
          <a:xfrm>
            <a:off x="4814888" y="838200"/>
            <a:ext cx="1860550" cy="1665288"/>
            <a:chOff x="-4699196" y="6163608"/>
            <a:chExt cx="1861668" cy="1664719"/>
          </a:xfrm>
        </p:grpSpPr>
        <p:sp>
          <p:nvSpPr>
            <p:cNvPr id="17" name="TextBox 16"/>
            <p:cNvSpPr txBox="1"/>
            <p:nvPr/>
          </p:nvSpPr>
          <p:spPr>
            <a:xfrm rot="940237">
              <a:off x="-4699196" y="6350869"/>
              <a:ext cx="1845783" cy="1477458"/>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p:txBody>
        </p:sp>
        <p:sp>
          <p:nvSpPr>
            <p:cNvPr id="3079" name="TextBox 17"/>
            <p:cNvSpPr txBox="1">
              <a:spLocks noChangeArrowheads="1"/>
            </p:cNvSpPr>
            <p:nvPr/>
          </p:nvSpPr>
          <p:spPr bwMode="auto">
            <a:xfrm rot="944614">
              <a:off x="-4614407" y="6613860"/>
              <a:ext cx="177687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sv-SE" sz="2000">
                  <a:latin typeface="Franklin Gothic Book" pitchFamily="34" charset="0"/>
                  <a:ea typeface="Tahoma" pitchFamily="34" charset="0"/>
                  <a:cs typeface="Lucida Grande"/>
                </a:rPr>
                <a:t>[namn]</a:t>
              </a:r>
            </a:p>
            <a:p>
              <a:pPr eaLnBrk="1" hangingPunct="1">
                <a:spcBef>
                  <a:spcPct val="0"/>
                </a:spcBef>
                <a:buFontTx/>
                <a:buNone/>
              </a:pPr>
              <a:r>
                <a:rPr lang="en-US" altLang="sv-SE" sz="2000">
                  <a:latin typeface="Franklin Gothic Book" pitchFamily="34" charset="0"/>
                  <a:ea typeface="Tahoma" pitchFamily="34" charset="0"/>
                  <a:cs typeface="Lucida Grande"/>
                </a:rPr>
                <a:t>[demografi]</a:t>
              </a:r>
            </a:p>
            <a:p>
              <a:pPr eaLnBrk="1" hangingPunct="1">
                <a:spcBef>
                  <a:spcPct val="0"/>
                </a:spcBef>
                <a:buFontTx/>
                <a:buNone/>
              </a:pPr>
              <a:r>
                <a:rPr lang="en-US" altLang="sv-SE" sz="2000">
                  <a:latin typeface="Franklin Gothic Book" pitchFamily="34" charset="0"/>
                  <a:ea typeface="Tahoma" pitchFamily="34" charset="0"/>
                  <a:cs typeface="Lucida Grande"/>
                </a:rPr>
                <a:t>[mål]</a:t>
              </a:r>
            </a:p>
          </p:txBody>
        </p:sp>
        <p:sp>
          <p:nvSpPr>
            <p:cNvPr id="19" name="Oval 18"/>
            <p:cNvSpPr/>
            <p:nvPr/>
          </p:nvSpPr>
          <p:spPr>
            <a:xfrm>
              <a:off x="-4013396" y="6163608"/>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410200" cy="1162050"/>
          </a:xfrm>
        </p:spPr>
        <p:txBody>
          <a:bodyPr rtlCol="0" anchor="ctr">
            <a:normAutofit fontScale="90000"/>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Personens Namn</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8"/>
            <a:ext cx="4572000" cy="4691062"/>
          </a:xfrm>
        </p:spPr>
        <p:txBody>
          <a:bodyPr rtlCol="0">
            <a:normAutofit lnSpcReduction="10000"/>
          </a:bodyPr>
          <a:lstStyle/>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BAKGRUND:</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Grundläggande detaljer om personens roll</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Nyckel information om personens organisation</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Relevant bakgrund info, som utbildning eller hobbies</a:t>
            </a:r>
          </a:p>
          <a:p>
            <a:pPr eaLnBrk="1" fontAlgn="auto" hangingPunct="1">
              <a:spcAft>
                <a:spcPts val="0"/>
              </a:spcAft>
              <a:defRPr/>
            </a:pPr>
            <a:endParaRPr lang="en-US" sz="1600" dirty="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DEMOGRAFI:</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Kön</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Ålder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Inkomst</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Boende (Bor personen I stad, förstad eller på landsorten?)</a:t>
            </a:r>
          </a:p>
          <a:p>
            <a:pPr eaLnBrk="1" fontAlgn="auto" hangingPunct="1">
              <a:spcAft>
                <a:spcPts val="0"/>
              </a:spcAft>
              <a:defRPr/>
            </a:pPr>
            <a:endParaRPr lang="en-US" sz="1600" dirty="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IDENTIFIERARE:</a:t>
            </a:r>
            <a:endParaRPr lang="en-US" sz="1600" b="1" dirty="0">
              <a:solidFill>
                <a:srgbClr val="434343"/>
              </a:solidFill>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Buzz ord</a:t>
            </a:r>
            <a:endParaRPr lang="en-US" sz="1600" dirty="0">
              <a:solidFill>
                <a:srgbClr val="434343"/>
              </a:solidFill>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Beteenden</a:t>
            </a:r>
            <a:endParaRPr lang="en-US" sz="1600" dirty="0">
              <a:solidFill>
                <a:srgbClr val="434343"/>
              </a:solidFill>
              <a:latin typeface="Verdana" pitchFamily="34" charset="0"/>
              <a:ea typeface="Verdana" pitchFamily="34" charset="0"/>
              <a:cs typeface="Verdana" pitchFamily="34" charset="0"/>
            </a:endParaRPr>
          </a:p>
          <a:p>
            <a:pPr eaLnBrk="1" fontAlgn="auto" hangingPunct="1">
              <a:spcAft>
                <a:spcPts val="0"/>
              </a:spcAft>
              <a:defRPr/>
            </a:pPr>
            <a:endParaRPr lang="en-US" sz="1600" dirty="0" smtClean="0">
              <a:latin typeface="Verdana" pitchFamily="34" charset="0"/>
              <a:ea typeface="Verdana" pitchFamily="34" charset="0"/>
              <a:cs typeface="Verdana" pitchFamily="34" charset="0"/>
            </a:endParaRPr>
          </a:p>
        </p:txBody>
      </p:sp>
      <p:grpSp>
        <p:nvGrpSpPr>
          <p:cNvPr id="12293" name="Group 4"/>
          <p:cNvGrpSpPr>
            <a:grpSpLocks/>
          </p:cNvGrpSpPr>
          <p:nvPr/>
        </p:nvGrpSpPr>
        <p:grpSpPr bwMode="auto">
          <a:xfrm rot="-2530343">
            <a:off x="4529138" y="2297113"/>
            <a:ext cx="2070100" cy="1533525"/>
            <a:chOff x="-4699196" y="6294322"/>
            <a:chExt cx="1845091" cy="1534005"/>
          </a:xfrm>
        </p:grpSpPr>
        <p:sp>
          <p:nvSpPr>
            <p:cNvPr id="6" name="TextBox 5"/>
            <p:cNvSpPr txBox="1"/>
            <p:nvPr/>
          </p:nvSpPr>
          <p:spPr>
            <a:xfrm rot="940237">
              <a:off x="-4698961" y="6350999"/>
              <a:ext cx="1845091" cy="1476837"/>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p:txBody>
        </p:sp>
        <p:sp>
          <p:nvSpPr>
            <p:cNvPr id="12295" name="TextBox 6"/>
            <p:cNvSpPr txBox="1">
              <a:spLocks noChangeArrowheads="1"/>
            </p:cNvSpPr>
            <p:nvPr/>
          </p:nvSpPr>
          <p:spPr bwMode="auto">
            <a:xfrm rot="944614">
              <a:off x="-4613324" y="6421367"/>
              <a:ext cx="171917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sv-SE" sz="1400">
                  <a:latin typeface="Franklin Gothic Book" pitchFamily="34" charset="0"/>
                  <a:ea typeface="Tahoma" pitchFamily="34" charset="0"/>
                  <a:cs typeface="Lucida Grande"/>
                </a:rPr>
                <a:t>Du kan hitta denna information genom att genomföra online undersökningar av målgruppen.</a:t>
              </a:r>
            </a:p>
          </p:txBody>
        </p:sp>
        <p:sp>
          <p:nvSpPr>
            <p:cNvPr id="9" name="Oval 8"/>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410200" cy="1162050"/>
          </a:xfrm>
        </p:spPr>
        <p:txBody>
          <a:bodyPr rtlCol="0" anchor="ctr">
            <a:normAutofit fontScale="90000"/>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Personens Namn</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8"/>
            <a:ext cx="4419600" cy="4691062"/>
          </a:xfrm>
        </p:spPr>
        <p:txBody>
          <a:bodyPr rtlCol="0">
            <a:normAutofit/>
          </a:bodyPr>
          <a:lstStyle/>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MÅL:</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Personens primära mål</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Personens sekundära mål</a:t>
            </a:r>
          </a:p>
          <a:p>
            <a:pPr eaLnBrk="1" fontAlgn="auto" hangingPunct="1">
              <a:spcAft>
                <a:spcPts val="0"/>
              </a:spcAft>
              <a:defRPr/>
            </a:pPr>
            <a:endParaRPr lang="en-US" sz="1600" dirty="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UTMANINGAR: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Primära utmaningar till personlig framgång</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Sekundära utmaningar till personlig framgång</a:t>
            </a:r>
          </a:p>
          <a:p>
            <a:pPr marL="285750" indent="-285750" eaLnBrk="1" fontAlgn="auto" hangingPunct="1">
              <a:spcAft>
                <a:spcPts val="0"/>
              </a:spcAft>
              <a:buFont typeface="Arial" pitchFamily="34" charset="0"/>
              <a:buChar char="•"/>
              <a:defRPr/>
            </a:pPr>
            <a:endParaRPr lang="en-US" sz="1600" dirty="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HUR VI HJÄLPER: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Hur du löser din personas utmaningar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Hur du hjälper dina personas att nå målen</a:t>
            </a:r>
            <a:endParaRPr lang="en-US" sz="1600" dirty="0">
              <a:solidFill>
                <a:srgbClr val="434343"/>
              </a:solidFill>
              <a:latin typeface="Verdana" pitchFamily="34" charset="0"/>
              <a:ea typeface="Verdana" pitchFamily="34" charset="0"/>
              <a:cs typeface="Verdana" pitchFamily="34" charset="0"/>
            </a:endParaRPr>
          </a:p>
          <a:p>
            <a:pPr eaLnBrk="1" fontAlgn="auto" hangingPunct="1">
              <a:spcAft>
                <a:spcPts val="0"/>
              </a:spcAft>
              <a:defRPr/>
            </a:pPr>
            <a:endParaRPr lang="en-US" sz="1600" dirty="0" smtClean="0">
              <a:solidFill>
                <a:srgbClr val="434343"/>
              </a:solidFill>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334000" cy="1162050"/>
          </a:xfrm>
        </p:spPr>
        <p:txBody>
          <a:bodyPr rtlCol="0" anchor="ctr">
            <a:normAutofit fontScale="90000"/>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Personens Namn</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8"/>
            <a:ext cx="3810000" cy="4691062"/>
          </a:xfrm>
        </p:spPr>
        <p:txBody>
          <a:bodyPr rtlCol="0">
            <a:normAutofit/>
          </a:bodyPr>
          <a:lstStyle/>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VERKLIGA CITAT:</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Ha med några verkliga citat från dina intervjuer – som representerar personen bra. Det förenklar för medarbetare att relatera till och förstå personen.</a:t>
            </a:r>
          </a:p>
          <a:p>
            <a:pPr eaLnBrk="1" fontAlgn="auto" hangingPunct="1">
              <a:spcAft>
                <a:spcPts val="0"/>
              </a:spcAft>
              <a:defRPr/>
            </a:pPr>
            <a:endParaRPr lang="en-US" sz="1600" dirty="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VANLIGA INVÄNDNINGAR: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Identifiera de vanligaste invändningarna som personen kommer att ha under säljprocessen/inköpsprocessen.</a:t>
            </a:r>
            <a:endParaRPr lang="en-US" sz="1600" dirty="0">
              <a:latin typeface="Verdana" pitchFamily="34" charset="0"/>
              <a:ea typeface="Verdana" pitchFamily="34" charset="0"/>
              <a:cs typeface="Verdana" pitchFamily="34" charset="0"/>
            </a:endParaRPr>
          </a:p>
        </p:txBody>
      </p:sp>
      <p:grpSp>
        <p:nvGrpSpPr>
          <p:cNvPr id="14341" name="Group 4"/>
          <p:cNvGrpSpPr>
            <a:grpSpLocks/>
          </p:cNvGrpSpPr>
          <p:nvPr/>
        </p:nvGrpSpPr>
        <p:grpSpPr bwMode="auto">
          <a:xfrm rot="-265709">
            <a:off x="4457700" y="1925638"/>
            <a:ext cx="1846263" cy="1687512"/>
            <a:chOff x="-1357381" y="3917007"/>
            <a:chExt cx="1845091" cy="1687495"/>
          </a:xfrm>
        </p:grpSpPr>
        <p:sp>
          <p:nvSpPr>
            <p:cNvPr id="6" name="TextBox 5"/>
            <p:cNvSpPr txBox="1"/>
            <p:nvPr/>
          </p:nvSpPr>
          <p:spPr>
            <a:xfrm rot="265709">
              <a:off x="-1360310" y="4039068"/>
              <a:ext cx="1845090" cy="1477948"/>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p:txBody>
        </p:sp>
        <p:sp>
          <p:nvSpPr>
            <p:cNvPr id="14343" name="TextBox 6"/>
            <p:cNvSpPr txBox="1">
              <a:spLocks noChangeArrowheads="1"/>
            </p:cNvSpPr>
            <p:nvPr/>
          </p:nvSpPr>
          <p:spPr bwMode="auto">
            <a:xfrm rot="270086">
              <a:off x="-1271510" y="4004064"/>
              <a:ext cx="1719173"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sv-SE" sz="1400">
                  <a:latin typeface="Franklin Gothic Book" pitchFamily="34" charset="0"/>
                  <a:ea typeface="Tahoma" pitchFamily="34" charset="0"/>
                  <a:cs typeface="Lucida Grande"/>
                </a:rPr>
                <a:t>Att identifiera vanliga invändningar kommer hjälpa säljarna att vara bättre förberedda vid deras samtal.</a:t>
              </a:r>
            </a:p>
          </p:txBody>
        </p:sp>
        <p:sp>
          <p:nvSpPr>
            <p:cNvPr id="9" name="Oval 8"/>
            <p:cNvSpPr/>
            <p:nvPr/>
          </p:nvSpPr>
          <p:spPr>
            <a:xfrm>
              <a:off x="-416665" y="3917007"/>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943600" cy="1162050"/>
          </a:xfrm>
        </p:spPr>
        <p:txBody>
          <a:bodyPr rtlCol="0" anchor="ctr">
            <a:noAutofit/>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Personens Namn</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8"/>
            <a:ext cx="3276600" cy="4691062"/>
          </a:xfrm>
        </p:spPr>
        <p:txBody>
          <a:bodyPr rtlCol="0">
            <a:normAutofit/>
          </a:bodyPr>
          <a:lstStyle/>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MARKNADSBUDSKAP:</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Hur beskriver du din lösning för personen?</a:t>
            </a:r>
          </a:p>
          <a:p>
            <a:pPr marL="285750" indent="-285750" eaLnBrk="1" fontAlgn="auto" hangingPunct="1">
              <a:spcAft>
                <a:spcPts val="0"/>
              </a:spcAft>
              <a:buFont typeface="Arial" pitchFamily="34" charset="0"/>
              <a:buChar char="•"/>
              <a:defRPr/>
            </a:pPr>
            <a:endParaRPr lang="en-US" sz="1600" dirty="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SLUTKLÄM:</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Se till att lösningen är enkel att beskriva och beskrivs på samma sätt för alla inom organsisationen.</a:t>
            </a:r>
          </a:p>
        </p:txBody>
      </p:sp>
      <p:grpSp>
        <p:nvGrpSpPr>
          <p:cNvPr id="15365" name="Group 5"/>
          <p:cNvGrpSpPr>
            <a:grpSpLocks/>
          </p:cNvGrpSpPr>
          <p:nvPr/>
        </p:nvGrpSpPr>
        <p:grpSpPr bwMode="auto">
          <a:xfrm>
            <a:off x="3962400" y="3124200"/>
            <a:ext cx="1844675" cy="1533525"/>
            <a:chOff x="-4699196" y="6294322"/>
            <a:chExt cx="1845091" cy="1534005"/>
          </a:xfrm>
        </p:grpSpPr>
        <p:sp>
          <p:nvSpPr>
            <p:cNvPr id="7" name="TextBox 6"/>
            <p:cNvSpPr txBox="1"/>
            <p:nvPr/>
          </p:nvSpPr>
          <p:spPr>
            <a:xfrm rot="940237">
              <a:off x="-4699196" y="6351490"/>
              <a:ext cx="1845091" cy="1476837"/>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p:txBody>
        </p:sp>
        <p:sp>
          <p:nvSpPr>
            <p:cNvPr id="15373" name="TextBox 7"/>
            <p:cNvSpPr txBox="1">
              <a:spLocks noChangeArrowheads="1"/>
            </p:cNvSpPr>
            <p:nvPr/>
          </p:nvSpPr>
          <p:spPr bwMode="auto">
            <a:xfrm rot="944614">
              <a:off x="-4613324" y="6421368"/>
              <a:ext cx="171917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sv-SE" sz="1400">
                  <a:latin typeface="Franklin Gothic Book" pitchFamily="34" charset="0"/>
                  <a:ea typeface="Tahoma" pitchFamily="34" charset="0"/>
                  <a:cs typeface="Lucida Grande"/>
                </a:rPr>
                <a:t>Att bestämma budskapet förbereder hela organisationen på att förmedla samma budskap.</a:t>
              </a:r>
            </a:p>
          </p:txBody>
        </p:sp>
        <p:sp>
          <p:nvSpPr>
            <p:cNvPr id="9" name="Oval 8"/>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grpSp>
        <p:nvGrpSpPr>
          <p:cNvPr id="15366" name="Group 9"/>
          <p:cNvGrpSpPr>
            <a:grpSpLocks/>
          </p:cNvGrpSpPr>
          <p:nvPr/>
        </p:nvGrpSpPr>
        <p:grpSpPr bwMode="auto">
          <a:xfrm rot="-2021868">
            <a:off x="7151688" y="4795838"/>
            <a:ext cx="1846262" cy="1619250"/>
            <a:chOff x="-4699196" y="6294322"/>
            <a:chExt cx="1845091" cy="1619762"/>
          </a:xfrm>
        </p:grpSpPr>
        <p:sp>
          <p:nvSpPr>
            <p:cNvPr id="11" name="TextBox 10"/>
            <p:cNvSpPr txBox="1"/>
            <p:nvPr/>
          </p:nvSpPr>
          <p:spPr>
            <a:xfrm rot="940237">
              <a:off x="-4698754" y="6350807"/>
              <a:ext cx="1845092" cy="1476842"/>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p:txBody>
        </p:sp>
        <p:sp>
          <p:nvSpPr>
            <p:cNvPr id="15368" name="TextBox 11"/>
            <p:cNvSpPr txBox="1">
              <a:spLocks noChangeArrowheads="1"/>
            </p:cNvSpPr>
            <p:nvPr/>
          </p:nvSpPr>
          <p:spPr bwMode="auto">
            <a:xfrm rot="944614">
              <a:off x="-4613325" y="6313646"/>
              <a:ext cx="1719173"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sv-SE" sz="1400">
                  <a:latin typeface="Franklin Gothic Book" pitchFamily="34" charset="0"/>
                  <a:ea typeface="Tahoma" pitchFamily="34" charset="0"/>
                  <a:cs typeface="Lucida Grande"/>
                </a:rPr>
                <a:t>Inkludera ett verkligt foto från Creative Commons eller iStockphoto som hjälper alla att föreställa sig samma person.</a:t>
              </a:r>
            </a:p>
          </p:txBody>
        </p:sp>
        <p:sp>
          <p:nvSpPr>
            <p:cNvPr id="13" name="Oval 12"/>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
        <p:cNvGrpSpPr/>
        <p:nvPr/>
      </p:nvGrpSpPr>
      <p:grpSpPr>
        <a:xfrm>
          <a:off x="0" y="0"/>
          <a:ext cx="0" cy="0"/>
          <a:chOff x="0" y="0"/>
          <a:chExt cx="0" cy="0"/>
        </a:xfrm>
      </p:grpSpPr>
      <p:sp>
        <p:nvSpPr>
          <p:cNvPr id="16386" name="Oval 6"/>
          <p:cNvSpPr>
            <a:spLocks noChangeAspect="1"/>
          </p:cNvSpPr>
          <p:nvPr/>
        </p:nvSpPr>
        <p:spPr bwMode="auto">
          <a:xfrm>
            <a:off x="3965575" y="2133600"/>
            <a:ext cx="4572000" cy="4572000"/>
          </a:xfrm>
          <a:prstGeom prst="ellipse">
            <a:avLst/>
          </a:prstGeom>
          <a:solidFill>
            <a:srgbClr val="FFFF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sv-SE" altLang="sv-SE" sz="2400">
              <a:solidFill>
                <a:srgbClr val="4C545B"/>
              </a:solidFill>
              <a:latin typeface="Franklin Gothic Book" pitchFamily="34" charset="0"/>
              <a:ea typeface="MS PGothic" pitchFamily="34" charset="-128"/>
            </a:endParaRPr>
          </a:p>
        </p:txBody>
      </p:sp>
      <p:sp>
        <p:nvSpPr>
          <p:cNvPr id="16387" name="Title 1"/>
          <p:cNvSpPr txBox="1">
            <a:spLocks/>
          </p:cNvSpPr>
          <p:nvPr/>
        </p:nvSpPr>
        <p:spPr bwMode="auto">
          <a:xfrm>
            <a:off x="5737225" y="3978275"/>
            <a:ext cx="258445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lnSpc>
                <a:spcPct val="80000"/>
              </a:lnSpc>
              <a:spcBef>
                <a:spcPct val="0"/>
              </a:spcBef>
              <a:buFontTx/>
              <a:buNone/>
            </a:pPr>
            <a:r>
              <a:rPr lang="en-US" altLang="sv-SE" dirty="0">
                <a:solidFill>
                  <a:srgbClr val="434343"/>
                </a:solidFill>
                <a:latin typeface="Franklin Gothic Book" pitchFamily="34" charset="0"/>
                <a:ea typeface="Franklin Gothic Book" pitchFamily="34" charset="0"/>
                <a:cs typeface="Franklin Gothic Book" pitchFamily="34" charset="0"/>
              </a:rPr>
              <a:t>Ett exempel på en komplett </a:t>
            </a:r>
            <a:r>
              <a:rPr lang="en-US" altLang="sv-SE" dirty="0" smtClean="0">
                <a:solidFill>
                  <a:srgbClr val="434343"/>
                </a:solidFill>
                <a:latin typeface="Franklin Gothic Book" pitchFamily="34" charset="0"/>
                <a:ea typeface="Franklin Gothic Book" pitchFamily="34" charset="0"/>
                <a:cs typeface="Franklin Gothic Book" pitchFamily="34" charset="0"/>
              </a:rPr>
              <a:t>köpares persona</a:t>
            </a:r>
            <a:endParaRPr lang="en-US" altLang="sv-SE" dirty="0">
              <a:solidFill>
                <a:srgbClr val="434343"/>
              </a:solidFill>
              <a:latin typeface="Franklin Gothic Book" pitchFamily="34" charset="0"/>
              <a:ea typeface="Franklin Gothic Book" pitchFamily="34" charset="0"/>
              <a:cs typeface="Franklin Gothic Book" pitchFamily="34" charset="0"/>
            </a:endParaRPr>
          </a:p>
        </p:txBody>
      </p:sp>
      <p:sp>
        <p:nvSpPr>
          <p:cNvPr id="16388" name="TextBox 4"/>
          <p:cNvSpPr txBox="1">
            <a:spLocks noChangeArrowheads="1"/>
          </p:cNvSpPr>
          <p:nvPr/>
        </p:nvSpPr>
        <p:spPr bwMode="auto">
          <a:xfrm>
            <a:off x="4171950" y="2940050"/>
            <a:ext cx="990600"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sv-SE" sz="16600">
                <a:solidFill>
                  <a:srgbClr val="434343"/>
                </a:solidFill>
                <a:latin typeface="Franklin Gothic Book" pitchFamily="34" charset="0"/>
                <a:ea typeface="Franklin Gothic Book" pitchFamily="34" charset="0"/>
                <a:cs typeface="Franklin Gothic Book" pitchFamily="34" charset="0"/>
              </a:rPr>
              <a:t>3</a:t>
            </a:r>
          </a:p>
        </p:txBody>
      </p:sp>
      <p:cxnSp>
        <p:nvCxnSpPr>
          <p:cNvPr id="3" name="Straight Connector 2"/>
          <p:cNvCxnSpPr/>
          <p:nvPr/>
        </p:nvCxnSpPr>
        <p:spPr>
          <a:xfrm>
            <a:off x="5591175" y="3303588"/>
            <a:ext cx="0" cy="2166937"/>
          </a:xfrm>
          <a:prstGeom prst="line">
            <a:avLst/>
          </a:prstGeom>
          <a:ln w="57150" cap="rnd" cmpd="sng">
            <a:solidFill>
              <a:srgbClr val="434343"/>
            </a:solidFill>
            <a:prstDash val="sysDot"/>
            <a:roun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57200" y="1557338"/>
            <a:ext cx="4724400" cy="4691062"/>
          </a:xfrm>
        </p:spPr>
        <p:txBody>
          <a:bodyPr rtlCol="0">
            <a:normAutofit fontScale="92500"/>
          </a:bodyPr>
          <a:lstStyle/>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BAKGRUND:</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Personalchef</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Arbetat på samma företag i 10 år; har arbetat sig upp från administratör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Gift med 2 barn (16 och 14)</a:t>
            </a:r>
          </a:p>
          <a:p>
            <a:pPr marL="285750" indent="-285750" eaLnBrk="1" fontAlgn="auto" hangingPunct="1">
              <a:spcAft>
                <a:spcPts val="0"/>
              </a:spcAft>
              <a:buFont typeface="Arial" pitchFamily="34" charset="0"/>
              <a:buChar char="•"/>
              <a:defRPr/>
            </a:pPr>
            <a:endParaRPr lang="en-US" sz="1600" dirty="0" smtClean="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DEMOGRAFI:</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Kvinna</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Ålder 40-50</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Inkomst: Kr 700 000</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Förort/Villaområde</a:t>
            </a:r>
          </a:p>
          <a:p>
            <a:pPr marL="285750" indent="-285750" eaLnBrk="1" fontAlgn="auto" hangingPunct="1">
              <a:spcAft>
                <a:spcPts val="0"/>
              </a:spcAft>
              <a:buFont typeface="Arial" pitchFamily="34" charset="0"/>
              <a:buChar char="•"/>
              <a:defRPr/>
            </a:pPr>
            <a:endParaRPr lang="en-US" sz="1600" dirty="0" smtClean="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IDENTIFIERARE:</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Lugnt uppförande</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Har förmodlingen en assistent som tar samtal och organiserar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Vill ha indirekt information mailat/utskrivet</a:t>
            </a:r>
            <a:endParaRPr lang="en-US" sz="1600" dirty="0" smtClean="0">
              <a:latin typeface="Verdana" pitchFamily="34" charset="0"/>
              <a:ea typeface="Verdana" pitchFamily="34" charset="0"/>
              <a:cs typeface="Verdana" pitchFamily="34" charset="0"/>
            </a:endParaRPr>
          </a:p>
        </p:txBody>
      </p:sp>
      <p:sp>
        <p:nvSpPr>
          <p:cNvPr id="6" name="Title 1"/>
          <p:cNvSpPr>
            <a:spLocks noGrp="1"/>
          </p:cNvSpPr>
          <p:nvPr>
            <p:ph type="title"/>
          </p:nvPr>
        </p:nvSpPr>
        <p:spPr>
          <a:xfrm>
            <a:off x="457200" y="273050"/>
            <a:ext cx="4724400" cy="1162050"/>
          </a:xfrm>
        </p:spPr>
        <p:txBody>
          <a:bodyPr rtlCol="0" anchor="ctr">
            <a:normAutofit fontScale="90000"/>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Emma </a:t>
            </a:r>
            <a:r>
              <a:rPr lang="en-US" sz="4400" dirty="0">
                <a:solidFill>
                  <a:schemeClr val="tx1">
                    <a:lumMod val="65000"/>
                    <a:lumOff val="35000"/>
                  </a:schemeClr>
                </a:solidFill>
                <a:latin typeface="Verdana" pitchFamily="34" charset="0"/>
                <a:ea typeface="Verdana" pitchFamily="34" charset="0"/>
                <a:cs typeface="Verdana" pitchFamily="34" charset="0"/>
              </a:rPr>
              <a:t>Exempel</a:t>
            </a:r>
          </a:p>
        </p:txBody>
      </p:sp>
      <p:pic>
        <p:nvPicPr>
          <p:cNvPr id="17414" name="Picture 6" descr="Katarina Ce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1828800"/>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57200" y="1557338"/>
            <a:ext cx="3886200" cy="4691062"/>
          </a:xfrm>
        </p:spPr>
        <p:txBody>
          <a:bodyPr rtlCol="0">
            <a:normAutofit/>
          </a:bodyPr>
          <a:lstStyle/>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MÅL:</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Se till att anställda är nöjda och stannar kvar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Stödja legala och ekonomi avdelningarna</a:t>
            </a:r>
          </a:p>
          <a:p>
            <a:pPr marL="285750" indent="-285750" eaLnBrk="1" fontAlgn="auto" hangingPunct="1">
              <a:spcAft>
                <a:spcPts val="0"/>
              </a:spcAft>
              <a:buFont typeface="Arial" pitchFamily="34" charset="0"/>
              <a:buChar char="•"/>
              <a:defRPr/>
            </a:pPr>
            <a:endParaRPr lang="en-US" sz="1600" dirty="0" smtClean="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UTMANINGAR: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Få allt gjort men små resurser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Genomföra förändringar i hela företaget</a:t>
            </a:r>
          </a:p>
          <a:p>
            <a:pPr eaLnBrk="1" fontAlgn="auto" hangingPunct="1">
              <a:spcAft>
                <a:spcPts val="0"/>
              </a:spcAft>
              <a:defRPr/>
            </a:pPr>
            <a:endParaRPr lang="en-US" sz="1600" dirty="0" smtClean="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HUR VI HJÄLPER: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Göra det enkelt att administrera all personaldata på ett ställe</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Integrera med legala och administrativa system</a:t>
            </a:r>
            <a:endParaRPr lang="en-US" sz="1600" dirty="0">
              <a:solidFill>
                <a:srgbClr val="434343"/>
              </a:solidFill>
              <a:latin typeface="Verdana" pitchFamily="34" charset="0"/>
              <a:ea typeface="Verdana" pitchFamily="34" charset="0"/>
              <a:cs typeface="Verdana" pitchFamily="34" charset="0"/>
            </a:endParaRPr>
          </a:p>
        </p:txBody>
      </p:sp>
      <p:sp>
        <p:nvSpPr>
          <p:cNvPr id="6" name="Title 1"/>
          <p:cNvSpPr txBox="1">
            <a:spLocks/>
          </p:cNvSpPr>
          <p:nvPr/>
        </p:nvSpPr>
        <p:spPr bwMode="auto">
          <a:xfrm>
            <a:off x="609600" y="304800"/>
            <a:ext cx="4724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fontScale="90000"/>
          </a:bodyPr>
          <a:lstStyle>
            <a:lvl1pPr algn="l" rtl="0" fontAlgn="base">
              <a:spcBef>
                <a:spcPct val="0"/>
              </a:spcBef>
              <a:spcAft>
                <a:spcPct val="0"/>
              </a:spcAft>
              <a:defRPr sz="2000" b="1"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fontAlgn="auto">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Emma Exempel</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pic>
        <p:nvPicPr>
          <p:cNvPr id="7" name="Picture 6" descr="Katarina Ce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1828800"/>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57200" y="1557338"/>
            <a:ext cx="4495800" cy="4691062"/>
          </a:xfrm>
        </p:spPr>
        <p:txBody>
          <a:bodyPr rtlCol="0">
            <a:normAutofit lnSpcReduction="10000"/>
          </a:bodyPr>
          <a:lstStyle/>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VERKLIGA CITAT:</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“Det har varit svårt att genomföra implementationer av vårt företags generella system på sistone.”</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“Jag har inte tid att utbilda en ny person på en miljon olika databaser och olika plattformar.”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“Jag har varit tvungen att ta hand om så många jobbiga integrationer med andra avdelningars databaser och mjukvara.”</a:t>
            </a:r>
          </a:p>
          <a:p>
            <a:pPr eaLnBrk="1" fontAlgn="auto" hangingPunct="1">
              <a:spcAft>
                <a:spcPts val="0"/>
              </a:spcAft>
              <a:defRPr/>
            </a:pPr>
            <a:endParaRPr lang="en-US" sz="1600" dirty="0" smtClean="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VANLIGASTE INVÄNDNINGARNA:</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Jag är orolig att förlora data när vi byter till ett nytt system.</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Jag vill inte behöva utbilda hela företaget hur man använder ett nytt system.</a:t>
            </a:r>
          </a:p>
          <a:p>
            <a:pPr marL="285750" indent="-285750" eaLnBrk="1" fontAlgn="auto" hangingPunct="1">
              <a:spcAft>
                <a:spcPts val="0"/>
              </a:spcAft>
              <a:buFont typeface="Arial" pitchFamily="34" charset="0"/>
              <a:buChar char="•"/>
              <a:defRPr/>
            </a:pPr>
            <a:endParaRPr lang="en-US" sz="1600" dirty="0">
              <a:latin typeface="Verdana" pitchFamily="34" charset="0"/>
              <a:ea typeface="Verdana" pitchFamily="34" charset="0"/>
              <a:cs typeface="Verdana" pitchFamily="34" charset="0"/>
            </a:endParaRPr>
          </a:p>
        </p:txBody>
      </p:sp>
      <p:sp>
        <p:nvSpPr>
          <p:cNvPr id="6" name="Title 1"/>
          <p:cNvSpPr>
            <a:spLocks noGrp="1"/>
          </p:cNvSpPr>
          <p:nvPr>
            <p:ph type="title"/>
          </p:nvPr>
        </p:nvSpPr>
        <p:spPr>
          <a:xfrm>
            <a:off x="457200" y="273050"/>
            <a:ext cx="4724400" cy="1162050"/>
          </a:xfrm>
        </p:spPr>
        <p:txBody>
          <a:bodyPr rtlCol="0" anchor="ctr">
            <a:normAutofit fontScale="90000"/>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Emma </a:t>
            </a:r>
            <a:r>
              <a:rPr lang="en-US" sz="4400" dirty="0">
                <a:solidFill>
                  <a:schemeClr val="tx1">
                    <a:lumMod val="65000"/>
                    <a:lumOff val="35000"/>
                  </a:schemeClr>
                </a:solidFill>
                <a:latin typeface="Verdana" pitchFamily="34" charset="0"/>
                <a:ea typeface="Verdana" pitchFamily="34" charset="0"/>
                <a:cs typeface="Verdana" pitchFamily="34" charset="0"/>
              </a:rPr>
              <a:t>Exempel</a:t>
            </a:r>
          </a:p>
        </p:txBody>
      </p:sp>
      <p:pic>
        <p:nvPicPr>
          <p:cNvPr id="7" name="Picture 6" descr="Katarina Ce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1828800"/>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76200" y="1404938"/>
            <a:ext cx="5334000" cy="4691062"/>
          </a:xfrm>
        </p:spPr>
        <p:txBody>
          <a:bodyPr rtlCol="0">
            <a:normAutofit/>
          </a:bodyPr>
          <a:lstStyle/>
          <a:p>
            <a:pPr marL="285750" indent="-285750" eaLnBrk="1" fontAlgn="auto" hangingPunct="1">
              <a:spcAft>
                <a:spcPts val="0"/>
              </a:spcAft>
              <a:buFont typeface="Arial" pitchFamily="34" charset="0"/>
              <a:buChar char="•"/>
              <a:defRPr/>
            </a:pPr>
            <a:r>
              <a:rPr lang="en-US" sz="1600" dirty="0">
                <a:solidFill>
                  <a:srgbClr val="434343"/>
                </a:solidFill>
                <a:latin typeface="Verdana" pitchFamily="34" charset="0"/>
                <a:ea typeface="Verdana" pitchFamily="34" charset="0"/>
                <a:cs typeface="Verdana" pitchFamily="34" charset="0"/>
              </a:rPr>
              <a:t>Personalchef</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Medelstort företag (25-200 medarbetare)</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Liten HR avdelning (1-5 personer)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Arbetat </a:t>
            </a:r>
            <a:r>
              <a:rPr lang="en-US" sz="1600" dirty="0">
                <a:solidFill>
                  <a:srgbClr val="434343"/>
                </a:solidFill>
                <a:latin typeface="Verdana" pitchFamily="34" charset="0"/>
                <a:ea typeface="Verdana" pitchFamily="34" charset="0"/>
                <a:cs typeface="Verdana" pitchFamily="34" charset="0"/>
              </a:rPr>
              <a:t>på samma företag i 10 år; har arbetat sig upp från administratör</a:t>
            </a:r>
          </a:p>
          <a:p>
            <a:pPr marL="285750" indent="-285750" eaLnBrk="1" fontAlgn="auto" hangingPunct="1">
              <a:spcAft>
                <a:spcPts val="0"/>
              </a:spcAft>
              <a:buFont typeface="Arial" pitchFamily="34" charset="0"/>
              <a:buChar char="•"/>
              <a:defRPr/>
            </a:pPr>
            <a:r>
              <a:rPr lang="en-US" sz="1600" dirty="0">
                <a:solidFill>
                  <a:srgbClr val="434343"/>
                </a:solidFill>
                <a:latin typeface="Verdana" pitchFamily="34" charset="0"/>
                <a:ea typeface="Verdana" pitchFamily="34" charset="0"/>
                <a:cs typeface="Verdana" pitchFamily="34" charset="0"/>
              </a:rPr>
              <a:t>Gift med 2 barn (16 och 14)</a:t>
            </a:r>
          </a:p>
          <a:p>
            <a:pPr eaLnBrk="1" fontAlgn="auto" hangingPunct="1">
              <a:spcAft>
                <a:spcPts val="0"/>
              </a:spcAft>
              <a:defRPr/>
            </a:pPr>
            <a:endParaRPr lang="en-US" sz="1600" b="1" dirty="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MÅL:</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Se till att anställda är nöjda och stannar kvar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Stödja legala och ekonomi avdelningarna</a:t>
            </a:r>
          </a:p>
          <a:p>
            <a:pPr marL="285750" indent="-285750" eaLnBrk="1" fontAlgn="auto" hangingPunct="1">
              <a:spcAft>
                <a:spcPts val="0"/>
              </a:spcAft>
              <a:buFont typeface="Arial" pitchFamily="34" charset="0"/>
              <a:buChar char="•"/>
              <a:defRPr/>
            </a:pPr>
            <a:endParaRPr lang="en-US" sz="1600" dirty="0" smtClean="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b="1" dirty="0" smtClean="0">
                <a:solidFill>
                  <a:srgbClr val="434343"/>
                </a:solidFill>
                <a:latin typeface="Verdana" pitchFamily="34" charset="0"/>
                <a:ea typeface="Verdana" pitchFamily="34" charset="0"/>
                <a:cs typeface="Verdana" pitchFamily="34" charset="0"/>
              </a:rPr>
              <a:t>UTMANINGAR: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Få allt gjort men små resurser</a:t>
            </a:r>
          </a:p>
          <a:p>
            <a:pPr marL="285750" indent="-285750" eaLnBrk="1" fontAlgn="auto" hangingPunct="1">
              <a:spcAft>
                <a:spcPts val="0"/>
              </a:spcAft>
              <a:buFont typeface="Arial" pitchFamily="34" charset="0"/>
              <a:buChar char="•"/>
              <a:defRPr/>
            </a:pPr>
            <a:r>
              <a:rPr lang="en-US" sz="1600" dirty="0" smtClean="0">
                <a:solidFill>
                  <a:srgbClr val="434343"/>
                </a:solidFill>
                <a:latin typeface="Verdana" pitchFamily="34" charset="0"/>
                <a:ea typeface="Verdana" pitchFamily="34" charset="0"/>
                <a:cs typeface="Verdana" pitchFamily="34" charset="0"/>
              </a:rPr>
              <a:t>Genomföra förändringar i hela företaget</a:t>
            </a:r>
          </a:p>
        </p:txBody>
      </p:sp>
      <p:sp>
        <p:nvSpPr>
          <p:cNvPr id="6" name="Title 1"/>
          <p:cNvSpPr txBox="1">
            <a:spLocks/>
          </p:cNvSpPr>
          <p:nvPr/>
        </p:nvSpPr>
        <p:spPr bwMode="auto">
          <a:xfrm>
            <a:off x="609600" y="304800"/>
            <a:ext cx="4724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fontScale="97500"/>
          </a:bodyPr>
          <a:lstStyle>
            <a:lvl1pPr algn="l" rtl="0" fontAlgn="base">
              <a:spcBef>
                <a:spcPct val="0"/>
              </a:spcBef>
              <a:spcAft>
                <a:spcPct val="0"/>
              </a:spcAft>
              <a:defRPr sz="2000" b="1"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fontAlgn="auto">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HR Emma - </a:t>
            </a:r>
            <a:r>
              <a:rPr lang="en-US" sz="2500" dirty="0" smtClean="0">
                <a:solidFill>
                  <a:schemeClr val="tx1">
                    <a:lumMod val="65000"/>
                    <a:lumOff val="35000"/>
                  </a:schemeClr>
                </a:solidFill>
                <a:latin typeface="Verdana" pitchFamily="34" charset="0"/>
                <a:ea typeface="Verdana" pitchFamily="34" charset="0"/>
                <a:cs typeface="Verdana" pitchFamily="34" charset="0"/>
              </a:rPr>
              <a:t>Sammanfattning</a:t>
            </a:r>
            <a:endParaRPr lang="en-US" sz="2500" dirty="0">
              <a:solidFill>
                <a:schemeClr val="tx1">
                  <a:lumMod val="65000"/>
                  <a:lumOff val="35000"/>
                </a:schemeClr>
              </a:solidFill>
              <a:latin typeface="Verdana" pitchFamily="34" charset="0"/>
              <a:ea typeface="Verdana" pitchFamily="34" charset="0"/>
              <a:cs typeface="Verdana" pitchFamily="34" charset="0"/>
            </a:endParaRPr>
          </a:p>
        </p:txBody>
      </p:sp>
      <p:pic>
        <p:nvPicPr>
          <p:cNvPr id="7" name="Picture 6" descr="Katarina Ce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7686" y="1143000"/>
            <a:ext cx="2057400" cy="2057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2" name="Ellips 1"/>
          <p:cNvSpPr/>
          <p:nvPr/>
        </p:nvSpPr>
        <p:spPr>
          <a:xfrm>
            <a:off x="5029200" y="2895600"/>
            <a:ext cx="5105400" cy="4724400"/>
          </a:xfrm>
          <a:prstGeom prst="ellipse">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Text Placeholder 3"/>
          <p:cNvSpPr txBox="1">
            <a:spLocks/>
          </p:cNvSpPr>
          <p:nvPr/>
        </p:nvSpPr>
        <p:spPr bwMode="auto">
          <a:xfrm>
            <a:off x="5181600" y="3657600"/>
            <a:ext cx="3810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2500"/>
          </a:bodyPr>
          <a:lstStyle>
            <a:lvl1pPr marL="0" indent="0" algn="l" rtl="0" eaLnBrk="0" fontAlgn="base" hangingPunct="0">
              <a:spcBef>
                <a:spcPct val="20000"/>
              </a:spcBef>
              <a:spcAft>
                <a:spcPct val="0"/>
              </a:spcAft>
              <a:buFont typeface="Arial" pitchFamily="34" charset="0"/>
              <a:buNone/>
              <a:defRPr sz="1400" kern="1200">
                <a:solidFill>
                  <a:schemeClr val="tx1"/>
                </a:solidFill>
                <a:latin typeface="+mn-lt"/>
                <a:ea typeface="+mn-ea"/>
                <a:cs typeface="+mn-cs"/>
              </a:defRPr>
            </a:lvl1pPr>
            <a:lvl2pPr marL="457200" indent="0" algn="l" rtl="0" eaLnBrk="0" fontAlgn="base" hangingPunct="0">
              <a:spcBef>
                <a:spcPct val="20000"/>
              </a:spcBef>
              <a:spcAft>
                <a:spcPct val="0"/>
              </a:spcAft>
              <a:buFont typeface="Arial" pitchFamily="34" charset="0"/>
              <a:buNone/>
              <a:defRPr sz="1200" kern="1200">
                <a:solidFill>
                  <a:schemeClr val="tx1"/>
                </a:solidFill>
                <a:latin typeface="+mn-lt"/>
                <a:ea typeface="+mn-ea"/>
                <a:cs typeface="+mn-cs"/>
              </a:defRPr>
            </a:lvl2pPr>
            <a:lvl3pPr marL="914400" indent="0" algn="l" rtl="0" eaLnBrk="0" fontAlgn="base" hangingPunct="0">
              <a:spcBef>
                <a:spcPct val="20000"/>
              </a:spcBef>
              <a:spcAft>
                <a:spcPct val="0"/>
              </a:spcAft>
              <a:buFont typeface="Arial" pitchFamily="34" charset="0"/>
              <a:buNone/>
              <a:defRPr sz="1000" kern="1200">
                <a:solidFill>
                  <a:schemeClr val="tx1"/>
                </a:solidFill>
                <a:latin typeface="+mn-lt"/>
                <a:ea typeface="+mn-ea"/>
                <a:cs typeface="+mn-cs"/>
              </a:defRPr>
            </a:lvl3pPr>
            <a:lvl4pPr marL="1371600" indent="0" algn="l" rtl="0" eaLnBrk="0" fontAlgn="base" hangingPunct="0">
              <a:spcBef>
                <a:spcPct val="20000"/>
              </a:spcBef>
              <a:spcAft>
                <a:spcPct val="0"/>
              </a:spcAft>
              <a:buFont typeface="Arial" pitchFamily="34" charset="0"/>
              <a:buNone/>
              <a:defRPr sz="900" kern="1200">
                <a:solidFill>
                  <a:schemeClr val="tx1"/>
                </a:solidFill>
                <a:latin typeface="+mn-lt"/>
                <a:ea typeface="+mn-ea"/>
                <a:cs typeface="+mn-cs"/>
              </a:defRPr>
            </a:lvl4pPr>
            <a:lvl5pPr marL="1828800" indent="0" algn="l" rtl="0" eaLnBrk="0" fontAlgn="base" hangingPunct="0">
              <a:spcBef>
                <a:spcPct val="20000"/>
              </a:spcBef>
              <a:spcAft>
                <a:spcPct val="0"/>
              </a:spcAft>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pPr eaLnBrk="1" fontAlgn="auto" hangingPunct="1">
              <a:spcAft>
                <a:spcPts val="0"/>
              </a:spcAft>
              <a:defRPr/>
            </a:pPr>
            <a:endParaRPr lang="en-US" sz="1600" dirty="0" smtClean="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700" b="1" dirty="0" smtClean="0">
                <a:solidFill>
                  <a:srgbClr val="434343"/>
                </a:solidFill>
                <a:latin typeface="Verdana" pitchFamily="34" charset="0"/>
                <a:ea typeface="Verdana" pitchFamily="34" charset="0"/>
                <a:cs typeface="Verdana" pitchFamily="34" charset="0"/>
              </a:rPr>
              <a:t>           Älskar oss därför:</a:t>
            </a:r>
          </a:p>
          <a:p>
            <a:pPr eaLnBrk="1" fontAlgn="auto" hangingPunct="1">
              <a:spcAft>
                <a:spcPts val="0"/>
              </a:spcAft>
              <a:defRPr/>
            </a:pPr>
            <a:r>
              <a:rPr lang="en-US" sz="1600" dirty="0" smtClean="0">
                <a:solidFill>
                  <a:srgbClr val="434343"/>
                </a:solidFill>
                <a:latin typeface="Verdana" pitchFamily="34" charset="0"/>
                <a:ea typeface="Verdana" pitchFamily="34" charset="0"/>
                <a:cs typeface="Verdana" pitchFamily="34" charset="0"/>
              </a:rPr>
              <a:t>    Vi gör det enkelt att administrera </a:t>
            </a:r>
          </a:p>
          <a:p>
            <a:pPr eaLnBrk="1" fontAlgn="auto" hangingPunct="1">
              <a:spcAft>
                <a:spcPts val="0"/>
              </a:spcAft>
              <a:defRPr/>
            </a:pPr>
            <a:r>
              <a:rPr lang="en-US" sz="1600" dirty="0" smtClean="0">
                <a:solidFill>
                  <a:srgbClr val="434343"/>
                </a:solidFill>
                <a:latin typeface="Verdana" pitchFamily="34" charset="0"/>
                <a:ea typeface="Verdana" pitchFamily="34" charset="0"/>
                <a:cs typeface="Verdana" pitchFamily="34" charset="0"/>
              </a:rPr>
              <a:t>    all personaldata på ett ställe</a:t>
            </a:r>
          </a:p>
          <a:p>
            <a:pPr eaLnBrk="1" fontAlgn="auto" hangingPunct="1">
              <a:spcAft>
                <a:spcPts val="0"/>
              </a:spcAft>
              <a:defRPr/>
            </a:pPr>
            <a:endParaRPr lang="en-US" sz="1600" dirty="0" smtClean="0">
              <a:solidFill>
                <a:srgbClr val="434343"/>
              </a:solidFill>
              <a:latin typeface="Verdana" pitchFamily="34" charset="0"/>
              <a:ea typeface="Verdana" pitchFamily="34" charset="0"/>
              <a:cs typeface="Verdana" pitchFamily="34" charset="0"/>
            </a:endParaRPr>
          </a:p>
          <a:p>
            <a:pPr eaLnBrk="1" fontAlgn="auto" hangingPunct="1">
              <a:spcAft>
                <a:spcPts val="0"/>
              </a:spcAft>
              <a:defRPr/>
            </a:pPr>
            <a:r>
              <a:rPr lang="en-US" sz="1600" dirty="0" smtClean="0">
                <a:solidFill>
                  <a:srgbClr val="434343"/>
                </a:solidFill>
                <a:latin typeface="Verdana" pitchFamily="34" charset="0"/>
                <a:ea typeface="Verdana" pitchFamily="34" charset="0"/>
                <a:cs typeface="Verdana" pitchFamily="34" charset="0"/>
              </a:rPr>
              <a:t>    Vi integrerar med legala och </a:t>
            </a:r>
          </a:p>
          <a:p>
            <a:pPr eaLnBrk="1" fontAlgn="auto" hangingPunct="1">
              <a:spcAft>
                <a:spcPts val="0"/>
              </a:spcAft>
              <a:defRPr/>
            </a:pPr>
            <a:r>
              <a:rPr lang="en-US" sz="1600" dirty="0" smtClean="0">
                <a:solidFill>
                  <a:srgbClr val="434343"/>
                </a:solidFill>
                <a:latin typeface="Verdana" pitchFamily="34" charset="0"/>
                <a:ea typeface="Verdana" pitchFamily="34" charset="0"/>
                <a:cs typeface="Verdana" pitchFamily="34" charset="0"/>
              </a:rPr>
              <a:t>    administrativa system</a:t>
            </a:r>
            <a:endParaRPr lang="en-US" sz="1600" dirty="0">
              <a:solidFill>
                <a:srgbClr val="434343"/>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1955900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714500" y="1601788"/>
            <a:ext cx="6684963" cy="104298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4" name="Rectangle 33"/>
          <p:cNvSpPr/>
          <p:nvPr/>
        </p:nvSpPr>
        <p:spPr>
          <a:xfrm>
            <a:off x="1800225" y="2519363"/>
            <a:ext cx="6684963" cy="573087"/>
          </a:xfrm>
          <a:prstGeom prst="rect">
            <a:avLst/>
          </a:prstGeom>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lIns="40640" tIns="40640" rIns="40640" bIns="4064" spcCol="1270" anchor="ctr"/>
          <a:lstStyle/>
          <a:p>
            <a:pPr defTabSz="1422400" fontAlgn="auto">
              <a:lnSpc>
                <a:spcPct val="90000"/>
              </a:lnSpc>
              <a:spcAft>
                <a:spcPct val="35000"/>
              </a:spcAft>
              <a:defRPr/>
            </a:pPr>
            <a:r>
              <a:rPr lang="en-US" sz="2800" dirty="0">
                <a:solidFill>
                  <a:srgbClr val="404040"/>
                </a:solidFill>
                <a:latin typeface="Franklin Gothic Book" pitchFamily="34" charset="0"/>
                <a:cs typeface="News Gothic MT"/>
              </a:rPr>
              <a:t>Kort introduktion till </a:t>
            </a:r>
            <a:r>
              <a:rPr lang="en-US" altLang="sv-SE" sz="2800" dirty="0">
                <a:solidFill>
                  <a:srgbClr val="434343"/>
                </a:solidFill>
                <a:latin typeface="Franklin Gothic Book" pitchFamily="34" charset="0"/>
              </a:rPr>
              <a:t>köpares</a:t>
            </a:r>
            <a:r>
              <a:rPr lang="en-US" sz="2800" dirty="0" smtClean="0">
                <a:solidFill>
                  <a:srgbClr val="404040"/>
                </a:solidFill>
                <a:latin typeface="Franklin Gothic Book" pitchFamily="34" charset="0"/>
                <a:cs typeface="News Gothic MT"/>
              </a:rPr>
              <a:t> persona</a:t>
            </a:r>
            <a:endParaRPr lang="en-US" sz="2800" dirty="0">
              <a:solidFill>
                <a:srgbClr val="404040"/>
              </a:solidFill>
              <a:latin typeface="Franklin Gothic Book" pitchFamily="34" charset="0"/>
              <a:cs typeface="News Gothic MT"/>
            </a:endParaRPr>
          </a:p>
        </p:txBody>
      </p:sp>
      <p:sp>
        <p:nvSpPr>
          <p:cNvPr id="35" name="Rectangle 34"/>
          <p:cNvSpPr/>
          <p:nvPr/>
        </p:nvSpPr>
        <p:spPr>
          <a:xfrm>
            <a:off x="1800225" y="3619500"/>
            <a:ext cx="6684963" cy="573088"/>
          </a:xfrm>
          <a:prstGeom prst="rect">
            <a:avLst/>
          </a:prstGeom>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lIns="40640" tIns="40640" rIns="40640" bIns="4064" spcCol="1270" anchor="ctr"/>
          <a:lstStyle/>
          <a:p>
            <a:pPr defTabSz="1422400" fontAlgn="auto">
              <a:lnSpc>
                <a:spcPct val="90000"/>
              </a:lnSpc>
              <a:spcAft>
                <a:spcPct val="35000"/>
              </a:spcAft>
              <a:defRPr/>
            </a:pPr>
            <a:r>
              <a:rPr lang="en-US" sz="2800" dirty="0">
                <a:solidFill>
                  <a:srgbClr val="404040"/>
                </a:solidFill>
                <a:latin typeface="Franklin Gothic Book" pitchFamily="34" charset="0"/>
                <a:cs typeface="News Gothic MT"/>
              </a:rPr>
              <a:t>Hur du presenterar </a:t>
            </a:r>
            <a:r>
              <a:rPr lang="en-US" altLang="sv-SE" sz="2800" dirty="0">
                <a:solidFill>
                  <a:srgbClr val="434343"/>
                </a:solidFill>
                <a:latin typeface="Franklin Gothic Book" pitchFamily="34" charset="0"/>
              </a:rPr>
              <a:t>köpares</a:t>
            </a:r>
            <a:r>
              <a:rPr lang="en-US" sz="2800" dirty="0" smtClean="0">
                <a:solidFill>
                  <a:srgbClr val="404040"/>
                </a:solidFill>
                <a:latin typeface="Franklin Gothic Book" pitchFamily="34" charset="0"/>
                <a:cs typeface="News Gothic MT"/>
              </a:rPr>
              <a:t> persona</a:t>
            </a:r>
            <a:endParaRPr lang="en-US" sz="2800" dirty="0">
              <a:solidFill>
                <a:srgbClr val="404040"/>
              </a:solidFill>
              <a:latin typeface="Franklin Gothic Book" pitchFamily="34" charset="0"/>
              <a:cs typeface="News Gothic MT"/>
            </a:endParaRPr>
          </a:p>
        </p:txBody>
      </p:sp>
      <p:sp>
        <p:nvSpPr>
          <p:cNvPr id="36" name="Rectangle 35"/>
          <p:cNvSpPr/>
          <p:nvPr/>
        </p:nvSpPr>
        <p:spPr>
          <a:xfrm>
            <a:off x="1800225" y="4652963"/>
            <a:ext cx="6684963" cy="573087"/>
          </a:xfrm>
          <a:prstGeom prst="rect">
            <a:avLst/>
          </a:prstGeom>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lIns="40640" tIns="40640" rIns="40640" bIns="4064" spcCol="1270" anchor="ctr"/>
          <a:lstStyle/>
          <a:p>
            <a:pPr defTabSz="1422400" fontAlgn="auto">
              <a:lnSpc>
                <a:spcPct val="90000"/>
              </a:lnSpc>
              <a:spcAft>
                <a:spcPct val="35000"/>
              </a:spcAft>
              <a:defRPr/>
            </a:pPr>
            <a:r>
              <a:rPr lang="en-US" sz="2800" dirty="0">
                <a:solidFill>
                  <a:srgbClr val="404040"/>
                </a:solidFill>
                <a:latin typeface="Franklin Gothic Book" pitchFamily="34" charset="0"/>
                <a:cs typeface="News Gothic MT"/>
              </a:rPr>
              <a:t>Ett exempel på en komplett </a:t>
            </a:r>
            <a:r>
              <a:rPr lang="en-US" altLang="sv-SE" sz="2800" dirty="0">
                <a:solidFill>
                  <a:srgbClr val="434343"/>
                </a:solidFill>
                <a:latin typeface="Franklin Gothic Book" pitchFamily="34" charset="0"/>
              </a:rPr>
              <a:t>köpares</a:t>
            </a:r>
            <a:r>
              <a:rPr lang="en-US" sz="2800" dirty="0" smtClean="0">
                <a:solidFill>
                  <a:srgbClr val="404040"/>
                </a:solidFill>
                <a:latin typeface="Franklin Gothic Book" pitchFamily="34" charset="0"/>
                <a:cs typeface="News Gothic MT"/>
              </a:rPr>
              <a:t> persona</a:t>
            </a:r>
            <a:endParaRPr lang="en-US" sz="2800" dirty="0">
              <a:solidFill>
                <a:srgbClr val="404040"/>
              </a:solidFill>
              <a:latin typeface="Franklin Gothic Book" pitchFamily="34" charset="0"/>
              <a:cs typeface="News Gothic MT"/>
            </a:endParaRPr>
          </a:p>
        </p:txBody>
      </p:sp>
      <p:cxnSp>
        <p:nvCxnSpPr>
          <p:cNvPr id="37" name="Straight Connector 36"/>
          <p:cNvCxnSpPr/>
          <p:nvPr/>
        </p:nvCxnSpPr>
        <p:spPr>
          <a:xfrm>
            <a:off x="0" y="2822575"/>
            <a:ext cx="685800" cy="0"/>
          </a:xfrm>
          <a:prstGeom prst="line">
            <a:avLst/>
          </a:prstGeom>
          <a:ln w="57150" cap="rnd" cmpd="sng">
            <a:solidFill>
              <a:srgbClr val="404040"/>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38" name="Oval 37"/>
          <p:cNvSpPr>
            <a:spLocks noChangeAspect="1"/>
          </p:cNvSpPr>
          <p:nvPr/>
        </p:nvSpPr>
        <p:spPr>
          <a:xfrm>
            <a:off x="657225" y="2360613"/>
            <a:ext cx="914400" cy="914400"/>
          </a:xfrm>
          <a:prstGeom prst="ellipse">
            <a:avLst/>
          </a:prstGeom>
          <a:solidFill>
            <a:srgbClr val="E36F1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4104" name="TextBox 38"/>
          <p:cNvSpPr txBox="1">
            <a:spLocks noChangeArrowheads="1"/>
          </p:cNvSpPr>
          <p:nvPr/>
        </p:nvSpPr>
        <p:spPr bwMode="auto">
          <a:xfrm>
            <a:off x="625475" y="2360613"/>
            <a:ext cx="9906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sv-SE" sz="4800">
                <a:solidFill>
                  <a:srgbClr val="FFFFFF"/>
                </a:solidFill>
                <a:latin typeface="Franklin Gothic Medium" pitchFamily="34" charset="0"/>
                <a:ea typeface="Franklin Gothic Medium" pitchFamily="34" charset="0"/>
                <a:cs typeface="Franklin Gothic Medium" pitchFamily="34" charset="0"/>
              </a:rPr>
              <a:t>1</a:t>
            </a:r>
          </a:p>
        </p:txBody>
      </p:sp>
      <p:sp>
        <p:nvSpPr>
          <p:cNvPr id="40" name="Oval 39"/>
          <p:cNvSpPr>
            <a:spLocks noChangeAspect="1"/>
          </p:cNvSpPr>
          <p:nvPr/>
        </p:nvSpPr>
        <p:spPr>
          <a:xfrm>
            <a:off x="657225" y="3444875"/>
            <a:ext cx="914400" cy="914400"/>
          </a:xfrm>
          <a:prstGeom prst="ellipse">
            <a:avLst/>
          </a:prstGeom>
          <a:solidFill>
            <a:srgbClr val="71AAD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cxnSp>
        <p:nvCxnSpPr>
          <p:cNvPr id="41" name="Straight Connector 40"/>
          <p:cNvCxnSpPr/>
          <p:nvPr/>
        </p:nvCxnSpPr>
        <p:spPr>
          <a:xfrm>
            <a:off x="4763" y="3906838"/>
            <a:ext cx="685800" cy="0"/>
          </a:xfrm>
          <a:prstGeom prst="line">
            <a:avLst/>
          </a:prstGeom>
          <a:ln w="57150" cap="rnd" cmpd="sng">
            <a:solidFill>
              <a:srgbClr val="404040"/>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4107" name="TextBox 41"/>
          <p:cNvSpPr txBox="1">
            <a:spLocks noChangeArrowheads="1"/>
          </p:cNvSpPr>
          <p:nvPr/>
        </p:nvSpPr>
        <p:spPr bwMode="auto">
          <a:xfrm>
            <a:off x="642938" y="3473450"/>
            <a:ext cx="9906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sv-SE" sz="4800">
                <a:solidFill>
                  <a:srgbClr val="FFFFFF"/>
                </a:solidFill>
                <a:latin typeface="Franklin Gothic Medium" pitchFamily="34" charset="0"/>
                <a:ea typeface="Franklin Gothic Medium" pitchFamily="34" charset="0"/>
                <a:cs typeface="Franklin Gothic Medium" pitchFamily="34" charset="0"/>
              </a:rPr>
              <a:t>2</a:t>
            </a:r>
          </a:p>
        </p:txBody>
      </p:sp>
      <p:sp>
        <p:nvSpPr>
          <p:cNvPr id="43" name="Oval 42"/>
          <p:cNvSpPr>
            <a:spLocks noChangeAspect="1"/>
          </p:cNvSpPr>
          <p:nvPr/>
        </p:nvSpPr>
        <p:spPr>
          <a:xfrm>
            <a:off x="695325" y="4478338"/>
            <a:ext cx="914400" cy="914400"/>
          </a:xfrm>
          <a:prstGeom prst="ellipse">
            <a:avLst/>
          </a:prstGeom>
          <a:solidFill>
            <a:srgbClr val="43434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cxnSp>
        <p:nvCxnSpPr>
          <p:cNvPr id="44" name="Straight Connector 43"/>
          <p:cNvCxnSpPr/>
          <p:nvPr/>
        </p:nvCxnSpPr>
        <p:spPr>
          <a:xfrm>
            <a:off x="4763" y="4938713"/>
            <a:ext cx="685800" cy="0"/>
          </a:xfrm>
          <a:prstGeom prst="line">
            <a:avLst/>
          </a:prstGeom>
          <a:ln w="57150" cap="rnd" cmpd="sng">
            <a:solidFill>
              <a:srgbClr val="404040"/>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4110" name="TextBox 44"/>
          <p:cNvSpPr txBox="1">
            <a:spLocks noChangeArrowheads="1"/>
          </p:cNvSpPr>
          <p:nvPr/>
        </p:nvSpPr>
        <p:spPr bwMode="auto">
          <a:xfrm>
            <a:off x="666750" y="4524375"/>
            <a:ext cx="990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sv-SE" sz="4800">
                <a:solidFill>
                  <a:srgbClr val="FFFFFF"/>
                </a:solidFill>
                <a:latin typeface="Franklin Gothic Medium" pitchFamily="34" charset="0"/>
                <a:ea typeface="Franklin Gothic Medium" pitchFamily="34" charset="0"/>
                <a:cs typeface="Franklin Gothic Medium" pitchFamily="34" charset="0"/>
              </a:rPr>
              <a:t>3</a:t>
            </a:r>
          </a:p>
        </p:txBody>
      </p:sp>
      <p:sp>
        <p:nvSpPr>
          <p:cNvPr id="4111" name="Title 1"/>
          <p:cNvSpPr txBox="1">
            <a:spLocks/>
          </p:cNvSpPr>
          <p:nvPr/>
        </p:nvSpPr>
        <p:spPr bwMode="auto">
          <a:xfrm>
            <a:off x="357188" y="914400"/>
            <a:ext cx="398621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422400" eaLnBrk="0" hangingPunct="0">
              <a:spcBef>
                <a:spcPct val="20000"/>
              </a:spcBef>
              <a:buFont typeface="Arial" pitchFamily="34" charset="0"/>
              <a:buChar char="•"/>
              <a:defRPr sz="3200">
                <a:solidFill>
                  <a:schemeClr val="tx1"/>
                </a:solidFill>
                <a:latin typeface="Calibri" pitchFamily="34" charset="0"/>
              </a:defRPr>
            </a:lvl1pPr>
            <a:lvl2pPr marL="742950" indent="-285750" defTabSz="1422400" eaLnBrk="0" hangingPunct="0">
              <a:spcBef>
                <a:spcPct val="20000"/>
              </a:spcBef>
              <a:buFont typeface="Arial" pitchFamily="34" charset="0"/>
              <a:buChar char="–"/>
              <a:defRPr sz="2800">
                <a:solidFill>
                  <a:schemeClr val="tx1"/>
                </a:solidFill>
                <a:latin typeface="Calibri" pitchFamily="34" charset="0"/>
              </a:defRPr>
            </a:lvl2pPr>
            <a:lvl3pPr marL="1143000" indent="-228600" defTabSz="1422400" eaLnBrk="0" hangingPunct="0">
              <a:spcBef>
                <a:spcPct val="20000"/>
              </a:spcBef>
              <a:buFont typeface="Arial" pitchFamily="34" charset="0"/>
              <a:buChar char="•"/>
              <a:defRPr sz="2400">
                <a:solidFill>
                  <a:schemeClr val="tx1"/>
                </a:solidFill>
                <a:latin typeface="Calibri" pitchFamily="34" charset="0"/>
              </a:defRPr>
            </a:lvl3pPr>
            <a:lvl4pPr marL="1600200" indent="-228600" defTabSz="1422400" eaLnBrk="0" hangingPunct="0">
              <a:spcBef>
                <a:spcPct val="20000"/>
              </a:spcBef>
              <a:buFont typeface="Arial" pitchFamily="34" charset="0"/>
              <a:buChar char="–"/>
              <a:defRPr sz="2000">
                <a:solidFill>
                  <a:schemeClr val="tx1"/>
                </a:solidFill>
                <a:latin typeface="Calibri" pitchFamily="34" charset="0"/>
              </a:defRPr>
            </a:lvl4pPr>
            <a:lvl5pPr marL="2057400" indent="-228600" defTabSz="1422400" eaLnBrk="0" hangingPunct="0">
              <a:spcBef>
                <a:spcPct val="20000"/>
              </a:spcBef>
              <a:buFont typeface="Arial" pitchFamily="34" charset="0"/>
              <a:buChar char="»"/>
              <a:defRPr sz="2000">
                <a:solidFill>
                  <a:schemeClr val="tx1"/>
                </a:solidFill>
                <a:latin typeface="Calibri" pitchFamily="34" charset="0"/>
              </a:defRPr>
            </a:lvl5pPr>
            <a:lvl6pPr marL="2514600" indent="-228600" defTabSz="14224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14224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14224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14224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lnSpc>
                <a:spcPct val="90000"/>
              </a:lnSpc>
              <a:spcBef>
                <a:spcPct val="0"/>
              </a:spcBef>
              <a:spcAft>
                <a:spcPct val="35000"/>
              </a:spcAft>
              <a:buFontTx/>
              <a:buNone/>
            </a:pPr>
            <a:r>
              <a:rPr lang="en-US" altLang="sv-SE" sz="3600">
                <a:solidFill>
                  <a:srgbClr val="404040"/>
                </a:solidFill>
                <a:latin typeface="Franklin Gothic Book" pitchFamily="34" charset="0"/>
                <a:ea typeface="News Gothic MT"/>
                <a:cs typeface="News Gothic MT"/>
                <a:sym typeface="Helvetica Neue Bold Condensed"/>
              </a:rPr>
              <a:t>Innehåll</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8621D"/>
        </a:solidFill>
        <a:effectLst/>
      </p:bgPr>
    </p:bg>
    <p:spTree>
      <p:nvGrpSpPr>
        <p:cNvPr id="1" name=""/>
        <p:cNvGrpSpPr/>
        <p:nvPr/>
      </p:nvGrpSpPr>
      <p:grpSpPr>
        <a:xfrm>
          <a:off x="0" y="0"/>
          <a:ext cx="0" cy="0"/>
          <a:chOff x="0" y="0"/>
          <a:chExt cx="0" cy="0"/>
        </a:xfrm>
      </p:grpSpPr>
      <p:sp>
        <p:nvSpPr>
          <p:cNvPr id="5122" name="Oval 6"/>
          <p:cNvSpPr>
            <a:spLocks noChangeAspect="1"/>
          </p:cNvSpPr>
          <p:nvPr/>
        </p:nvSpPr>
        <p:spPr bwMode="auto">
          <a:xfrm>
            <a:off x="3965575" y="2133600"/>
            <a:ext cx="4572000" cy="4572000"/>
          </a:xfrm>
          <a:prstGeom prst="ellipse">
            <a:avLst/>
          </a:prstGeom>
          <a:solidFill>
            <a:srgbClr val="FFFF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sv-SE" altLang="sv-SE" sz="2400">
              <a:solidFill>
                <a:srgbClr val="4C545B"/>
              </a:solidFill>
              <a:latin typeface="Franklin Gothic Book" pitchFamily="34" charset="0"/>
              <a:ea typeface="MS PGothic" pitchFamily="34" charset="-128"/>
            </a:endParaRPr>
          </a:p>
        </p:txBody>
      </p:sp>
      <p:sp>
        <p:nvSpPr>
          <p:cNvPr id="5123" name="Title 1"/>
          <p:cNvSpPr txBox="1">
            <a:spLocks/>
          </p:cNvSpPr>
          <p:nvPr/>
        </p:nvSpPr>
        <p:spPr bwMode="auto">
          <a:xfrm>
            <a:off x="5737225" y="3878262"/>
            <a:ext cx="258445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1422400" eaLnBrk="0" hangingPunct="0">
              <a:spcBef>
                <a:spcPct val="20000"/>
              </a:spcBef>
              <a:buFont typeface="Arial" pitchFamily="34" charset="0"/>
              <a:buChar char="•"/>
              <a:defRPr sz="3200">
                <a:solidFill>
                  <a:schemeClr val="tx1"/>
                </a:solidFill>
                <a:latin typeface="Calibri" pitchFamily="34" charset="0"/>
              </a:defRPr>
            </a:lvl1pPr>
            <a:lvl2pPr marL="742950" indent="-285750" defTabSz="1422400" eaLnBrk="0" hangingPunct="0">
              <a:spcBef>
                <a:spcPct val="20000"/>
              </a:spcBef>
              <a:buFont typeface="Arial" pitchFamily="34" charset="0"/>
              <a:buChar char="–"/>
              <a:defRPr sz="2800">
                <a:solidFill>
                  <a:schemeClr val="tx1"/>
                </a:solidFill>
                <a:latin typeface="Calibri" pitchFamily="34" charset="0"/>
              </a:defRPr>
            </a:lvl2pPr>
            <a:lvl3pPr marL="1143000" indent="-228600" defTabSz="1422400" eaLnBrk="0" hangingPunct="0">
              <a:spcBef>
                <a:spcPct val="20000"/>
              </a:spcBef>
              <a:buFont typeface="Arial" pitchFamily="34" charset="0"/>
              <a:buChar char="•"/>
              <a:defRPr sz="2400">
                <a:solidFill>
                  <a:schemeClr val="tx1"/>
                </a:solidFill>
                <a:latin typeface="Calibri" pitchFamily="34" charset="0"/>
              </a:defRPr>
            </a:lvl3pPr>
            <a:lvl4pPr marL="1600200" indent="-228600" defTabSz="1422400" eaLnBrk="0" hangingPunct="0">
              <a:spcBef>
                <a:spcPct val="20000"/>
              </a:spcBef>
              <a:buFont typeface="Arial" pitchFamily="34" charset="0"/>
              <a:buChar char="–"/>
              <a:defRPr sz="2000">
                <a:solidFill>
                  <a:schemeClr val="tx1"/>
                </a:solidFill>
                <a:latin typeface="Calibri" pitchFamily="34" charset="0"/>
              </a:defRPr>
            </a:lvl4pPr>
            <a:lvl5pPr marL="2057400" indent="-228600" defTabSz="1422400" eaLnBrk="0" hangingPunct="0">
              <a:spcBef>
                <a:spcPct val="20000"/>
              </a:spcBef>
              <a:buFont typeface="Arial" pitchFamily="34" charset="0"/>
              <a:buChar char="»"/>
              <a:defRPr sz="2000">
                <a:solidFill>
                  <a:schemeClr val="tx1"/>
                </a:solidFill>
                <a:latin typeface="Calibri" pitchFamily="34" charset="0"/>
              </a:defRPr>
            </a:lvl5pPr>
            <a:lvl6pPr marL="2514600" indent="-228600" defTabSz="14224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14224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14224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14224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lnSpc>
                <a:spcPct val="90000"/>
              </a:lnSpc>
              <a:spcBef>
                <a:spcPct val="0"/>
              </a:spcBef>
              <a:spcAft>
                <a:spcPct val="35000"/>
              </a:spcAft>
              <a:buFontTx/>
              <a:buNone/>
            </a:pPr>
            <a:r>
              <a:rPr lang="en-US" altLang="sv-SE" dirty="0">
                <a:solidFill>
                  <a:srgbClr val="404040"/>
                </a:solidFill>
                <a:latin typeface="Franklin Gothic Book" pitchFamily="34" charset="0"/>
                <a:ea typeface="News Gothic MT"/>
                <a:cs typeface="News Gothic MT"/>
              </a:rPr>
              <a:t>Kort introduktion till </a:t>
            </a:r>
            <a:r>
              <a:rPr lang="en-US" altLang="sv-SE" dirty="0">
                <a:solidFill>
                  <a:srgbClr val="434343"/>
                </a:solidFill>
                <a:latin typeface="Franklin Gothic Book" pitchFamily="34" charset="0"/>
              </a:rPr>
              <a:t>köpares</a:t>
            </a:r>
            <a:r>
              <a:rPr lang="en-US" altLang="sv-SE" dirty="0" smtClean="0">
                <a:solidFill>
                  <a:srgbClr val="404040"/>
                </a:solidFill>
                <a:latin typeface="Franklin Gothic Book" pitchFamily="34" charset="0"/>
                <a:ea typeface="News Gothic MT"/>
                <a:cs typeface="News Gothic MT"/>
              </a:rPr>
              <a:t> persona</a:t>
            </a:r>
            <a:endParaRPr lang="en-US" altLang="sv-SE" dirty="0">
              <a:solidFill>
                <a:srgbClr val="404040"/>
              </a:solidFill>
              <a:latin typeface="Franklin Gothic Book" pitchFamily="34" charset="0"/>
              <a:ea typeface="News Gothic MT"/>
              <a:cs typeface="News Gothic MT"/>
            </a:endParaRPr>
          </a:p>
        </p:txBody>
      </p:sp>
      <p:sp>
        <p:nvSpPr>
          <p:cNvPr id="5124" name="TextBox 4"/>
          <p:cNvSpPr txBox="1">
            <a:spLocks noChangeArrowheads="1"/>
          </p:cNvSpPr>
          <p:nvPr/>
        </p:nvSpPr>
        <p:spPr bwMode="auto">
          <a:xfrm>
            <a:off x="4343400" y="2840037"/>
            <a:ext cx="990600"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sv-SE" sz="16600">
                <a:solidFill>
                  <a:srgbClr val="434343"/>
                </a:solidFill>
                <a:latin typeface="Franklin Gothic Book" pitchFamily="34" charset="0"/>
                <a:ea typeface="Franklin Gothic Book" pitchFamily="34" charset="0"/>
                <a:cs typeface="Franklin Gothic Book" pitchFamily="34" charset="0"/>
              </a:rPr>
              <a:t>1</a:t>
            </a:r>
          </a:p>
        </p:txBody>
      </p:sp>
      <p:cxnSp>
        <p:nvCxnSpPr>
          <p:cNvPr id="3" name="Straight Connector 2"/>
          <p:cNvCxnSpPr/>
          <p:nvPr/>
        </p:nvCxnSpPr>
        <p:spPr>
          <a:xfrm>
            <a:off x="5591175" y="3203575"/>
            <a:ext cx="0" cy="2166937"/>
          </a:xfrm>
          <a:prstGeom prst="line">
            <a:avLst/>
          </a:prstGeom>
          <a:ln w="57150" cap="rnd" cmpd="sng">
            <a:solidFill>
              <a:srgbClr val="434343"/>
            </a:solidFill>
            <a:prstDash val="sysDot"/>
            <a:roun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143000" y="1295400"/>
            <a:ext cx="4572000" cy="1828800"/>
          </a:xfrm>
        </p:spPr>
        <p:txBody>
          <a:bodyPr/>
          <a:lstStyle/>
          <a:p>
            <a:pPr algn="l" eaLnBrk="1" hangingPunct="1"/>
            <a:r>
              <a:rPr lang="en-US" altLang="sv-SE" sz="4000" dirty="0" smtClean="0">
                <a:solidFill>
                  <a:srgbClr val="434343"/>
                </a:solidFill>
                <a:latin typeface="Franklin Gothic Medium" pitchFamily="34" charset="0"/>
              </a:rPr>
              <a:t>Vad är </a:t>
            </a:r>
            <a:r>
              <a:rPr lang="en-US" altLang="sv-SE" sz="4000" b="1" dirty="0">
                <a:solidFill>
                  <a:srgbClr val="434343"/>
                </a:solidFill>
                <a:latin typeface="Franklin Gothic Book" pitchFamily="34" charset="0"/>
              </a:rPr>
              <a:t>köpares</a:t>
            </a:r>
            <a:r>
              <a:rPr lang="en-US" altLang="sv-SE" sz="4000" dirty="0" smtClean="0">
                <a:solidFill>
                  <a:srgbClr val="434343"/>
                </a:solidFill>
                <a:latin typeface="Franklin Gothic Medium" pitchFamily="34" charset="0"/>
              </a:rPr>
              <a:t> persona?</a:t>
            </a:r>
          </a:p>
        </p:txBody>
      </p:sp>
      <p:sp>
        <p:nvSpPr>
          <p:cNvPr id="6147" name="Content Placeholder 2"/>
          <p:cNvSpPr txBox="1">
            <a:spLocks/>
          </p:cNvSpPr>
          <p:nvPr/>
        </p:nvSpPr>
        <p:spPr bwMode="auto">
          <a:xfrm>
            <a:off x="1219200" y="4038600"/>
            <a:ext cx="6858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buFont typeface="Arial" pitchFamily="34" charset="0"/>
              <a:buNone/>
            </a:pPr>
            <a:r>
              <a:rPr lang="en-US" altLang="sv-SE" sz="1800" dirty="0" smtClean="0">
                <a:latin typeface="Franklin Gothic Book" pitchFamily="34" charset="0"/>
              </a:rPr>
              <a:t>Köpares persona </a:t>
            </a:r>
            <a:r>
              <a:rPr lang="en-US" altLang="sv-SE" sz="1800" dirty="0">
                <a:latin typeface="Franklin Gothic Book" pitchFamily="34" charset="0"/>
              </a:rPr>
              <a:t>är fikitiva representanter av dina ideala kunder. De baseras på verkliga data om demografi och online beteende, tillsammans med en väl uppbyggd spekulation om deras personliga liv, motiv och angelägenheter/oro.</a:t>
            </a:r>
          </a:p>
        </p:txBody>
      </p:sp>
      <p:grpSp>
        <p:nvGrpSpPr>
          <p:cNvPr id="6148" name="Group 7"/>
          <p:cNvGrpSpPr>
            <a:grpSpLocks/>
          </p:cNvGrpSpPr>
          <p:nvPr/>
        </p:nvGrpSpPr>
        <p:grpSpPr bwMode="auto">
          <a:xfrm>
            <a:off x="5257800" y="990600"/>
            <a:ext cx="2667000" cy="2590800"/>
            <a:chOff x="5105400" y="228600"/>
            <a:chExt cx="2667000" cy="2590800"/>
          </a:xfrm>
        </p:grpSpPr>
        <p:sp>
          <p:nvSpPr>
            <p:cNvPr id="5" name="Oval 4"/>
            <p:cNvSpPr/>
            <p:nvPr/>
          </p:nvSpPr>
          <p:spPr>
            <a:xfrm>
              <a:off x="5105400" y="228600"/>
              <a:ext cx="2667000" cy="2590800"/>
            </a:xfrm>
            <a:prstGeom prst="ellipse">
              <a:avLst/>
            </a:pr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150" name="Title 1"/>
            <p:cNvSpPr txBox="1">
              <a:spLocks/>
            </p:cNvSpPr>
            <p:nvPr/>
          </p:nvSpPr>
          <p:spPr bwMode="auto">
            <a:xfrm>
              <a:off x="5105400" y="533400"/>
              <a:ext cx="2667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sv-SE" sz="20000">
                  <a:solidFill>
                    <a:schemeClr val="bg1"/>
                  </a:solidFill>
                  <a:latin typeface="Franklin Gothic Medium" pitchFamily="34" charset="0"/>
                </a:rPr>
                <a:t>?</a:t>
              </a:r>
            </a:p>
          </p:txBody>
        </p:sp>
      </p:gr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95400"/>
            <a:ext cx="4572000" cy="1828800"/>
          </a:xfrm>
        </p:spPr>
        <p:txBody>
          <a:bodyPr rtlCol="0">
            <a:normAutofit/>
          </a:bodyPr>
          <a:lstStyle/>
          <a:p>
            <a:pPr algn="l" eaLnBrk="1" fontAlgn="auto" hangingPunct="1">
              <a:spcAft>
                <a:spcPts val="0"/>
              </a:spcAft>
              <a:defRPr/>
            </a:pPr>
            <a:r>
              <a:rPr lang="en-US" dirty="0" smtClean="0">
                <a:solidFill>
                  <a:srgbClr val="434343"/>
                </a:solidFill>
                <a:latin typeface="Franklin Gothic Medium" pitchFamily="34" charset="0"/>
              </a:rPr>
              <a:t>Hur skapas </a:t>
            </a:r>
            <a:r>
              <a:rPr lang="en-US" altLang="sv-SE" b="1" dirty="0">
                <a:solidFill>
                  <a:srgbClr val="434343"/>
                </a:solidFill>
                <a:latin typeface="Franklin Gothic Book" pitchFamily="34" charset="0"/>
              </a:rPr>
              <a:t>köpares</a:t>
            </a:r>
            <a:r>
              <a:rPr lang="en-US" dirty="0" smtClean="0">
                <a:solidFill>
                  <a:srgbClr val="434343"/>
                </a:solidFill>
                <a:latin typeface="Franklin Gothic Medium" pitchFamily="34" charset="0"/>
              </a:rPr>
              <a:t> persona?</a:t>
            </a:r>
            <a:endParaRPr lang="en-US" dirty="0">
              <a:solidFill>
                <a:srgbClr val="434343"/>
              </a:solidFill>
              <a:latin typeface="Franklin Gothic Medium" pitchFamily="34" charset="0"/>
            </a:endParaRPr>
          </a:p>
        </p:txBody>
      </p:sp>
      <p:sp>
        <p:nvSpPr>
          <p:cNvPr id="4" name="Content Placeholder 2"/>
          <p:cNvSpPr txBox="1">
            <a:spLocks/>
          </p:cNvSpPr>
          <p:nvPr/>
        </p:nvSpPr>
        <p:spPr>
          <a:xfrm>
            <a:off x="1219200" y="4038600"/>
            <a:ext cx="6858000" cy="22860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1800" dirty="0" smtClean="0">
                <a:latin typeface="Franklin Gothic Book" pitchFamily="34" charset="0"/>
              </a:rPr>
              <a:t>Besökares persona skapas genom undersökningar, enkäter och intervjuer med din målgrupp. Målgruppen består av en mix av både “bra” och “dåliga” prospekt. Men även utanför din kontaktdatabas som kan passa in i målgruppen. </a:t>
            </a:r>
          </a:p>
          <a:p>
            <a:pPr marL="0" indent="0" fontAlgn="auto">
              <a:spcAft>
                <a:spcPts val="0"/>
              </a:spcAft>
              <a:buFont typeface="Arial" pitchFamily="34" charset="0"/>
              <a:buNone/>
              <a:defRPr/>
            </a:pPr>
            <a:endParaRPr lang="en-US" sz="1800" dirty="0">
              <a:latin typeface="Franklin Gothic Book" pitchFamily="34" charset="0"/>
            </a:endParaRPr>
          </a:p>
          <a:p>
            <a:pPr marL="0" indent="0" fontAlgn="auto">
              <a:spcAft>
                <a:spcPts val="0"/>
              </a:spcAft>
              <a:buFont typeface="Arial" pitchFamily="34" charset="0"/>
              <a:buNone/>
              <a:defRPr/>
            </a:pPr>
            <a:r>
              <a:rPr lang="en-US" sz="1800" dirty="0" smtClean="0">
                <a:latin typeface="Franklin Gothic Book" pitchFamily="34" charset="0"/>
              </a:rPr>
              <a:t>Du samlar in data som är både kvalitativ och kvantitativ  för att måla en bild av vem din ideala besökare/kund är, vad de värderar och hur din lösning passar in i deras vardag.</a:t>
            </a:r>
            <a:endParaRPr lang="en-US" sz="1800" dirty="0">
              <a:latin typeface="Franklin Gothic Book" pitchFamily="34" charset="0"/>
            </a:endParaRPr>
          </a:p>
        </p:txBody>
      </p:sp>
      <p:grpSp>
        <p:nvGrpSpPr>
          <p:cNvPr id="7172" name="Group 7"/>
          <p:cNvGrpSpPr>
            <a:grpSpLocks/>
          </p:cNvGrpSpPr>
          <p:nvPr/>
        </p:nvGrpSpPr>
        <p:grpSpPr bwMode="auto">
          <a:xfrm>
            <a:off x="5867400" y="990600"/>
            <a:ext cx="2667000" cy="2590800"/>
            <a:chOff x="5105400" y="228600"/>
            <a:chExt cx="2667000" cy="2590800"/>
          </a:xfrm>
        </p:grpSpPr>
        <p:sp>
          <p:nvSpPr>
            <p:cNvPr id="5" name="Oval 4"/>
            <p:cNvSpPr/>
            <p:nvPr/>
          </p:nvSpPr>
          <p:spPr>
            <a:xfrm>
              <a:off x="5105400" y="228600"/>
              <a:ext cx="2667000" cy="2590800"/>
            </a:xfrm>
            <a:prstGeom prst="ellipse">
              <a:avLst/>
            </a:pr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174" name="Title 1"/>
            <p:cNvSpPr txBox="1">
              <a:spLocks/>
            </p:cNvSpPr>
            <p:nvPr/>
          </p:nvSpPr>
          <p:spPr bwMode="auto">
            <a:xfrm>
              <a:off x="5105400" y="533400"/>
              <a:ext cx="2667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sv-SE" sz="20000">
                  <a:solidFill>
                    <a:schemeClr val="bg1"/>
                  </a:solidFill>
                  <a:latin typeface="Franklin Gothic Medium" pitchFamily="34" charset="0"/>
                </a:rPr>
                <a:t>?</a:t>
              </a:r>
            </a:p>
          </p:txBody>
        </p:sp>
      </p:gr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95400"/>
            <a:ext cx="3962400" cy="1981200"/>
          </a:xfrm>
        </p:spPr>
        <p:txBody>
          <a:bodyPr rtlCol="0">
            <a:normAutofit fontScale="90000"/>
          </a:bodyPr>
          <a:lstStyle/>
          <a:p>
            <a:pPr algn="l" eaLnBrk="1" fontAlgn="auto" hangingPunct="1">
              <a:spcAft>
                <a:spcPts val="0"/>
              </a:spcAft>
              <a:defRPr/>
            </a:pPr>
            <a:r>
              <a:rPr lang="en-US" dirty="0" smtClean="0">
                <a:solidFill>
                  <a:srgbClr val="434343"/>
                </a:solidFill>
                <a:latin typeface="Franklin Gothic Medium" pitchFamily="34" charset="0"/>
              </a:rPr>
              <a:t>Hur socialiserar du med </a:t>
            </a:r>
            <a:r>
              <a:rPr lang="en-US" altLang="sv-SE" b="1" dirty="0">
                <a:solidFill>
                  <a:srgbClr val="434343"/>
                </a:solidFill>
                <a:latin typeface="Franklin Gothic Book" pitchFamily="34" charset="0"/>
              </a:rPr>
              <a:t>köpares</a:t>
            </a:r>
            <a:r>
              <a:rPr lang="en-US" altLang="sv-SE" dirty="0">
                <a:solidFill>
                  <a:srgbClr val="434343"/>
                </a:solidFill>
                <a:latin typeface="Franklin Gothic Book" pitchFamily="34" charset="0"/>
              </a:rPr>
              <a:t> </a:t>
            </a:r>
            <a:r>
              <a:rPr lang="en-US" dirty="0" smtClean="0">
                <a:solidFill>
                  <a:srgbClr val="434343"/>
                </a:solidFill>
                <a:latin typeface="Franklin Gothic Medium" pitchFamily="34" charset="0"/>
              </a:rPr>
              <a:t>persona?</a:t>
            </a:r>
            <a:endParaRPr lang="en-US" dirty="0">
              <a:solidFill>
                <a:srgbClr val="434343"/>
              </a:solidFill>
              <a:latin typeface="Franklin Gothic Medium" pitchFamily="34" charset="0"/>
            </a:endParaRPr>
          </a:p>
        </p:txBody>
      </p:sp>
      <p:sp>
        <p:nvSpPr>
          <p:cNvPr id="8195" name="Content Placeholder 2"/>
          <p:cNvSpPr txBox="1">
            <a:spLocks/>
          </p:cNvSpPr>
          <p:nvPr/>
        </p:nvSpPr>
        <p:spPr bwMode="auto">
          <a:xfrm>
            <a:off x="1219200" y="4038600"/>
            <a:ext cx="68580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buFont typeface="Arial" pitchFamily="34" charset="0"/>
              <a:buNone/>
            </a:pPr>
            <a:r>
              <a:rPr lang="en-US" altLang="sv-SE" sz="1800" dirty="0">
                <a:latin typeface="Franklin Gothic Book" pitchFamily="34" charset="0"/>
              </a:rPr>
              <a:t>Så nu har du gjort dina undersökningar och genomfört intervjuer…och har äntligen tänkt ut vilka dina besökares </a:t>
            </a:r>
            <a:r>
              <a:rPr lang="en-US" altLang="sv-SE" sz="1800" dirty="0" smtClean="0">
                <a:latin typeface="Franklin Gothic Book" pitchFamily="34" charset="0"/>
              </a:rPr>
              <a:t>persona </a:t>
            </a:r>
            <a:r>
              <a:rPr lang="en-US" altLang="sv-SE" sz="1800" dirty="0">
                <a:latin typeface="Franklin Gothic Book" pitchFamily="34" charset="0"/>
              </a:rPr>
              <a:t>är. Super! Men hur kommunicerar du förståelsen av målgruppen till din organisation? Om inte försäljning och marknadsföring är insatta och förstår vem de pratar med är det svårt att skapa ett budskap som verkligen ger resonans.</a:t>
            </a:r>
          </a:p>
        </p:txBody>
      </p:sp>
      <p:grpSp>
        <p:nvGrpSpPr>
          <p:cNvPr id="8196" name="Group 7"/>
          <p:cNvGrpSpPr>
            <a:grpSpLocks/>
          </p:cNvGrpSpPr>
          <p:nvPr/>
        </p:nvGrpSpPr>
        <p:grpSpPr bwMode="auto">
          <a:xfrm>
            <a:off x="5867400" y="990600"/>
            <a:ext cx="2667000" cy="2590800"/>
            <a:chOff x="5105400" y="228600"/>
            <a:chExt cx="2667000" cy="2590800"/>
          </a:xfrm>
        </p:grpSpPr>
        <p:sp>
          <p:nvSpPr>
            <p:cNvPr id="5" name="Oval 4"/>
            <p:cNvSpPr/>
            <p:nvPr/>
          </p:nvSpPr>
          <p:spPr>
            <a:xfrm>
              <a:off x="5105400" y="228600"/>
              <a:ext cx="2667000" cy="2590800"/>
            </a:xfrm>
            <a:prstGeom prst="ellipse">
              <a:avLst/>
            </a:pr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198" name="Title 1"/>
            <p:cNvSpPr txBox="1">
              <a:spLocks/>
            </p:cNvSpPr>
            <p:nvPr/>
          </p:nvSpPr>
          <p:spPr bwMode="auto">
            <a:xfrm>
              <a:off x="5105400" y="533400"/>
              <a:ext cx="2667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sv-SE" sz="20000">
                  <a:solidFill>
                    <a:schemeClr val="bg1"/>
                  </a:solidFill>
                  <a:latin typeface="Franklin Gothic Medium" pitchFamily="34" charset="0"/>
                </a:rPr>
                <a:t>?</a:t>
              </a:r>
            </a:p>
          </p:txBody>
        </p:sp>
      </p:gr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219200" y="1295400"/>
            <a:ext cx="5181600" cy="1828800"/>
          </a:xfrm>
        </p:spPr>
        <p:txBody>
          <a:bodyPr/>
          <a:lstStyle/>
          <a:p>
            <a:pPr algn="l" eaLnBrk="1" hangingPunct="1"/>
            <a:r>
              <a:rPr lang="en-US" altLang="sv-SE" smtClean="0">
                <a:solidFill>
                  <a:srgbClr val="434343"/>
                </a:solidFill>
                <a:latin typeface="Franklin Gothic Medium" pitchFamily="34" charset="0"/>
              </a:rPr>
              <a:t>Använd denna mall!</a:t>
            </a:r>
          </a:p>
        </p:txBody>
      </p:sp>
      <p:sp>
        <p:nvSpPr>
          <p:cNvPr id="9219" name="Content Placeholder 2"/>
          <p:cNvSpPr txBox="1">
            <a:spLocks/>
          </p:cNvSpPr>
          <p:nvPr/>
        </p:nvSpPr>
        <p:spPr bwMode="auto">
          <a:xfrm>
            <a:off x="1219200" y="3200400"/>
            <a:ext cx="6858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buNone/>
            </a:pPr>
            <a:r>
              <a:rPr lang="en-US" altLang="sv-SE" sz="1800" dirty="0">
                <a:latin typeface="Franklin Gothic Book" pitchFamily="34" charset="0"/>
              </a:rPr>
              <a:t>Det är därför som vi tagit fram denna enkla mall </a:t>
            </a:r>
            <a:r>
              <a:rPr lang="en-US" altLang="sv-SE" sz="1800" dirty="0" smtClean="0">
                <a:latin typeface="Franklin Gothic Book" pitchFamily="34" charset="0"/>
              </a:rPr>
              <a:t>i </a:t>
            </a:r>
            <a:r>
              <a:rPr lang="en-US" altLang="sv-SE" sz="1800" dirty="0">
                <a:latin typeface="Franklin Gothic Book" pitchFamily="34" charset="0"/>
              </a:rPr>
              <a:t>Powerpoint så du snabbt kan förklara köpares</a:t>
            </a:r>
            <a:r>
              <a:rPr lang="en-US" altLang="sv-SE" sz="1800" dirty="0" smtClean="0">
                <a:latin typeface="Franklin Gothic Book" pitchFamily="34" charset="0"/>
              </a:rPr>
              <a:t> persona </a:t>
            </a:r>
            <a:r>
              <a:rPr lang="en-US" altLang="sv-SE" sz="1800" dirty="0">
                <a:latin typeface="Franklin Gothic Book" pitchFamily="34" charset="0"/>
              </a:rPr>
              <a:t>och sprida den informationen </a:t>
            </a:r>
            <a:r>
              <a:rPr lang="en-US" altLang="sv-SE" sz="1800" dirty="0" smtClean="0">
                <a:latin typeface="Franklin Gothic Book" pitchFamily="34" charset="0"/>
              </a:rPr>
              <a:t>i </a:t>
            </a:r>
            <a:r>
              <a:rPr lang="en-US" altLang="sv-SE" sz="1800" dirty="0">
                <a:latin typeface="Franklin Gothic Book" pitchFamily="34" charset="0"/>
              </a:rPr>
              <a:t>organisationen </a:t>
            </a:r>
            <a:r>
              <a:rPr lang="en-US" altLang="sv-SE" sz="1800" dirty="0" smtClean="0">
                <a:latin typeface="Franklin Gothic Book" pitchFamily="34" charset="0"/>
              </a:rPr>
              <a:t>i </a:t>
            </a:r>
            <a:r>
              <a:rPr lang="en-US" altLang="sv-SE" sz="1800" dirty="0">
                <a:latin typeface="Franklin Gothic Book" pitchFamily="34" charset="0"/>
              </a:rPr>
              <a:t>ett format alla kan läsa. </a:t>
            </a:r>
            <a:endParaRPr lang="en-US" altLang="sv-SE" sz="1800" dirty="0" smtClean="0">
              <a:latin typeface="Franklin Gothic Book" pitchFamily="34" charset="0"/>
            </a:endParaRPr>
          </a:p>
          <a:p>
            <a:pPr eaLnBrk="1" hangingPunct="1">
              <a:buFont typeface="Arial" pitchFamily="34" charset="0"/>
              <a:buNone/>
            </a:pPr>
            <a:r>
              <a:rPr lang="en-US" altLang="sv-SE" sz="1800" dirty="0" smtClean="0">
                <a:latin typeface="Franklin Gothic Book" pitchFamily="34" charset="0"/>
              </a:rPr>
              <a:t>Denna </a:t>
            </a:r>
            <a:r>
              <a:rPr lang="en-US" altLang="sv-SE" sz="1800" dirty="0">
                <a:latin typeface="Franklin Gothic Book" pitchFamily="34" charset="0"/>
              </a:rPr>
              <a:t>mall kommer att gå igenom hur du fyller </a:t>
            </a:r>
            <a:r>
              <a:rPr lang="en-US" altLang="sv-SE" sz="1800" dirty="0" smtClean="0">
                <a:latin typeface="Franklin Gothic Book" pitchFamily="34" charset="0"/>
              </a:rPr>
              <a:t>i </a:t>
            </a:r>
            <a:r>
              <a:rPr lang="en-US" altLang="sv-SE" sz="1800" dirty="0">
                <a:latin typeface="Franklin Gothic Book" pitchFamily="34" charset="0"/>
              </a:rPr>
              <a:t>den information du samlat ihop så det blir enkelt att förstå för alla. Och detta är den lätta delen då ju undersökandet är gjort!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71AADC"/>
        </a:solidFill>
        <a:effectLst/>
      </p:bgPr>
    </p:bg>
    <p:spTree>
      <p:nvGrpSpPr>
        <p:cNvPr id="1" name=""/>
        <p:cNvGrpSpPr/>
        <p:nvPr/>
      </p:nvGrpSpPr>
      <p:grpSpPr>
        <a:xfrm>
          <a:off x="0" y="0"/>
          <a:ext cx="0" cy="0"/>
          <a:chOff x="0" y="0"/>
          <a:chExt cx="0" cy="0"/>
        </a:xfrm>
      </p:grpSpPr>
      <p:sp>
        <p:nvSpPr>
          <p:cNvPr id="10242" name="Oval 6"/>
          <p:cNvSpPr>
            <a:spLocks noChangeAspect="1"/>
          </p:cNvSpPr>
          <p:nvPr/>
        </p:nvSpPr>
        <p:spPr bwMode="auto">
          <a:xfrm>
            <a:off x="3965575" y="2133600"/>
            <a:ext cx="4572000" cy="4572000"/>
          </a:xfrm>
          <a:prstGeom prst="ellipse">
            <a:avLst/>
          </a:prstGeom>
          <a:solidFill>
            <a:srgbClr val="FFFF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sv-SE" altLang="sv-SE" sz="2400">
              <a:solidFill>
                <a:srgbClr val="4C545B"/>
              </a:solidFill>
              <a:latin typeface="Franklin Gothic Book" pitchFamily="34" charset="0"/>
              <a:ea typeface="MS PGothic" pitchFamily="34" charset="-128"/>
            </a:endParaRPr>
          </a:p>
        </p:txBody>
      </p:sp>
      <p:sp>
        <p:nvSpPr>
          <p:cNvPr id="10243" name="Title 1"/>
          <p:cNvSpPr txBox="1">
            <a:spLocks/>
          </p:cNvSpPr>
          <p:nvPr/>
        </p:nvSpPr>
        <p:spPr bwMode="auto">
          <a:xfrm>
            <a:off x="5737225" y="3978275"/>
            <a:ext cx="258445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lnSpc>
                <a:spcPct val="80000"/>
              </a:lnSpc>
              <a:spcBef>
                <a:spcPct val="0"/>
              </a:spcBef>
              <a:buFontTx/>
              <a:buNone/>
            </a:pPr>
            <a:r>
              <a:rPr lang="en-US" altLang="sv-SE" dirty="0">
                <a:solidFill>
                  <a:srgbClr val="434343"/>
                </a:solidFill>
                <a:latin typeface="Franklin Gothic Book" pitchFamily="34" charset="0"/>
                <a:ea typeface="Franklin Gothic Book" pitchFamily="34" charset="0"/>
                <a:cs typeface="Franklin Gothic Book" pitchFamily="34" charset="0"/>
              </a:rPr>
              <a:t>Hur du presenterar </a:t>
            </a:r>
            <a:r>
              <a:rPr lang="en-US" altLang="sv-SE" dirty="0">
                <a:solidFill>
                  <a:srgbClr val="434343"/>
                </a:solidFill>
                <a:latin typeface="Franklin Gothic Book" pitchFamily="34" charset="0"/>
              </a:rPr>
              <a:t>köpares</a:t>
            </a:r>
            <a:r>
              <a:rPr lang="en-US" altLang="sv-SE" dirty="0" smtClean="0">
                <a:solidFill>
                  <a:srgbClr val="434343"/>
                </a:solidFill>
                <a:latin typeface="Franklin Gothic Book" pitchFamily="34" charset="0"/>
                <a:ea typeface="Franklin Gothic Book" pitchFamily="34" charset="0"/>
                <a:cs typeface="Franklin Gothic Book" pitchFamily="34" charset="0"/>
              </a:rPr>
              <a:t> persona</a:t>
            </a:r>
            <a:endParaRPr lang="en-US" altLang="sv-SE" dirty="0">
              <a:solidFill>
                <a:srgbClr val="434343"/>
              </a:solidFill>
              <a:latin typeface="Franklin Gothic Book" pitchFamily="34" charset="0"/>
              <a:ea typeface="Franklin Gothic Book" pitchFamily="34" charset="0"/>
              <a:cs typeface="Franklin Gothic Book" pitchFamily="34" charset="0"/>
            </a:endParaRPr>
          </a:p>
        </p:txBody>
      </p:sp>
      <p:sp>
        <p:nvSpPr>
          <p:cNvPr id="10244" name="TextBox 4"/>
          <p:cNvSpPr txBox="1">
            <a:spLocks noChangeArrowheads="1"/>
          </p:cNvSpPr>
          <p:nvPr/>
        </p:nvSpPr>
        <p:spPr bwMode="auto">
          <a:xfrm>
            <a:off x="4343400" y="2938463"/>
            <a:ext cx="9906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sv-SE" sz="16600">
                <a:solidFill>
                  <a:srgbClr val="434343"/>
                </a:solidFill>
                <a:latin typeface="Franklin Gothic Book" pitchFamily="34" charset="0"/>
                <a:ea typeface="Franklin Gothic Book" pitchFamily="34" charset="0"/>
                <a:cs typeface="Franklin Gothic Book" pitchFamily="34" charset="0"/>
              </a:rPr>
              <a:t>2</a:t>
            </a:r>
          </a:p>
        </p:txBody>
      </p:sp>
      <p:cxnSp>
        <p:nvCxnSpPr>
          <p:cNvPr id="3" name="Straight Connector 2"/>
          <p:cNvCxnSpPr/>
          <p:nvPr/>
        </p:nvCxnSpPr>
        <p:spPr>
          <a:xfrm>
            <a:off x="5591175" y="3303588"/>
            <a:ext cx="0" cy="2166937"/>
          </a:xfrm>
          <a:prstGeom prst="line">
            <a:avLst/>
          </a:prstGeom>
          <a:ln w="57150" cap="rnd" cmpd="sng">
            <a:solidFill>
              <a:srgbClr val="434343"/>
            </a:solidFill>
            <a:prstDash val="sysDot"/>
            <a:roun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eaLnBrk="1" fontAlgn="auto" hangingPunct="1">
              <a:spcAft>
                <a:spcPts val="0"/>
              </a:spcAft>
              <a:defRPr/>
            </a:pPr>
            <a:r>
              <a:rPr lang="en-US" dirty="0" smtClean="0">
                <a:latin typeface="Verdana" pitchFamily="34" charset="0"/>
                <a:ea typeface="Verdana" pitchFamily="34" charset="0"/>
                <a:cs typeface="Verdana" pitchFamily="34" charset="0"/>
              </a:rPr>
              <a:t>Företag ABC</a:t>
            </a:r>
            <a:br>
              <a:rPr lang="en-US" dirty="0" smtClean="0">
                <a:latin typeface="Verdana" pitchFamily="34" charset="0"/>
                <a:ea typeface="Verdana" pitchFamily="34" charset="0"/>
                <a:cs typeface="Verdana" pitchFamily="34" charset="0"/>
              </a:rPr>
            </a:br>
            <a:r>
              <a:rPr lang="en-US" dirty="0" smtClean="0">
                <a:latin typeface="Verdana" pitchFamily="34" charset="0"/>
                <a:ea typeface="Verdana" pitchFamily="34" charset="0"/>
                <a:cs typeface="Verdana" pitchFamily="34" charset="0"/>
              </a:rPr>
              <a:t>Köpares persona</a:t>
            </a:r>
            <a:br>
              <a:rPr lang="en-US" dirty="0" smtClean="0">
                <a:latin typeface="Verdana" pitchFamily="34" charset="0"/>
                <a:ea typeface="Verdana" pitchFamily="34" charset="0"/>
                <a:cs typeface="Verdana" pitchFamily="34" charset="0"/>
              </a:rPr>
            </a:br>
            <a:r>
              <a:rPr lang="en-US" dirty="0" smtClean="0">
                <a:latin typeface="Verdana" pitchFamily="34" charset="0"/>
                <a:ea typeface="Verdana" pitchFamily="34" charset="0"/>
                <a:cs typeface="Verdana" pitchFamily="34" charset="0"/>
              </a:rPr>
              <a:t>Överblick</a:t>
            </a:r>
            <a:endParaRPr lang="en-US" dirty="0">
              <a:latin typeface="Verdana" pitchFamily="34" charset="0"/>
              <a:ea typeface="Verdana" pitchFamily="34" charset="0"/>
              <a:cs typeface="Verdana" pitchFamily="34" charset="0"/>
            </a:endParaRPr>
          </a:p>
        </p:txBody>
      </p:sp>
      <p:sp>
        <p:nvSpPr>
          <p:cNvPr id="11267" name="Subtitle 2"/>
          <p:cNvSpPr>
            <a:spLocks noGrp="1"/>
          </p:cNvSpPr>
          <p:nvPr>
            <p:ph type="subTitle" idx="1"/>
          </p:nvPr>
        </p:nvSpPr>
        <p:spPr/>
        <p:txBody>
          <a:bodyPr/>
          <a:lstStyle/>
          <a:p>
            <a:pPr eaLnBrk="1" hangingPunct="1"/>
            <a:endParaRPr lang="en-US" altLang="sv-SE" smtClean="0">
              <a:solidFill>
                <a:srgbClr val="434343"/>
              </a:solidFill>
              <a:latin typeface="Franklin Gothic Book" pitchFamily="34" charset="0"/>
            </a:endParaRPr>
          </a:p>
          <a:p>
            <a:pPr eaLnBrk="1" hangingPunct="1"/>
            <a:r>
              <a:rPr lang="en-US" altLang="sv-SE" smtClean="0">
                <a:solidFill>
                  <a:schemeClr val="tx1"/>
                </a:solidFill>
                <a:latin typeface="Verdana" pitchFamily="34" charset="0"/>
                <a:ea typeface="Verdana" pitchFamily="34" charset="0"/>
                <a:cs typeface="Verdana" pitchFamily="34" charset="0"/>
              </a:rPr>
              <a:t>Månad, År</a:t>
            </a:r>
          </a:p>
        </p:txBody>
      </p:sp>
      <p:grpSp>
        <p:nvGrpSpPr>
          <p:cNvPr id="11268" name="Group 3"/>
          <p:cNvGrpSpPr>
            <a:grpSpLocks/>
          </p:cNvGrpSpPr>
          <p:nvPr/>
        </p:nvGrpSpPr>
        <p:grpSpPr bwMode="auto">
          <a:xfrm>
            <a:off x="652463" y="735013"/>
            <a:ext cx="1844675" cy="1533525"/>
            <a:chOff x="-4699196" y="6294322"/>
            <a:chExt cx="1845091" cy="1534005"/>
          </a:xfrm>
        </p:grpSpPr>
        <p:sp>
          <p:nvSpPr>
            <p:cNvPr id="5" name="TextBox 4"/>
            <p:cNvSpPr txBox="1"/>
            <p:nvPr/>
          </p:nvSpPr>
          <p:spPr>
            <a:xfrm rot="940237">
              <a:off x="-4699196" y="6351490"/>
              <a:ext cx="1845091" cy="1476837"/>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a:p>
              <a:pPr fontAlgn="auto">
                <a:spcBef>
                  <a:spcPts val="0"/>
                </a:spcBef>
                <a:spcAft>
                  <a:spcPts val="0"/>
                </a:spcAft>
                <a:defRPr/>
              </a:pPr>
              <a:endParaRPr lang="en-US" dirty="0">
                <a:latin typeface="+mn-lt"/>
                <a:cs typeface="+mn-cs"/>
              </a:endParaRPr>
            </a:p>
          </p:txBody>
        </p:sp>
        <p:sp>
          <p:nvSpPr>
            <p:cNvPr id="11270" name="TextBox 5"/>
            <p:cNvSpPr txBox="1">
              <a:spLocks noChangeArrowheads="1"/>
            </p:cNvSpPr>
            <p:nvPr/>
          </p:nvSpPr>
          <p:spPr bwMode="auto">
            <a:xfrm rot="944614">
              <a:off x="-4613777" y="6747812"/>
              <a:ext cx="174335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sv-SE" sz="1400">
                  <a:latin typeface="Franklin Gothic Book" pitchFamily="34" charset="0"/>
                  <a:ea typeface="Tahoma" pitchFamily="34" charset="0"/>
                  <a:cs typeface="Lucida Grande"/>
                </a:rPr>
                <a:t>Fyll I ditt företags namn, månad och år.</a:t>
              </a:r>
            </a:p>
          </p:txBody>
        </p:sp>
        <p:sp>
          <p:nvSpPr>
            <p:cNvPr id="7" name="Oval 6"/>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907</TotalTime>
  <Words>877</Words>
  <Application>Microsoft Macintosh PowerPoint</Application>
  <PresentationFormat>Bildspel på skärmen (4:3)</PresentationFormat>
  <Paragraphs>159</Paragraphs>
  <Slides>18</Slides>
  <Notes>5</Notes>
  <HiddenSlides>0</HiddenSlides>
  <MMClips>0</MMClips>
  <ScaleCrop>false</ScaleCrop>
  <HeadingPairs>
    <vt:vector size="4" baseType="variant">
      <vt:variant>
        <vt:lpstr>Tema</vt:lpstr>
      </vt:variant>
      <vt:variant>
        <vt:i4>1</vt:i4>
      </vt:variant>
      <vt:variant>
        <vt:lpstr>Bildrubriker</vt:lpstr>
      </vt:variant>
      <vt:variant>
        <vt:i4>18</vt:i4>
      </vt:variant>
    </vt:vector>
  </HeadingPairs>
  <TitlesOfParts>
    <vt:vector size="19" baseType="lpstr">
      <vt:lpstr>Office Theme</vt:lpstr>
      <vt:lpstr>PowerPoint-presentation</vt:lpstr>
      <vt:lpstr>PowerPoint-presentation</vt:lpstr>
      <vt:lpstr>PowerPoint-presentation</vt:lpstr>
      <vt:lpstr>Vad är köpares persona?</vt:lpstr>
      <vt:lpstr>Hur skapas köpares persona?</vt:lpstr>
      <vt:lpstr>Hur socialiserar du med köpares persona?</vt:lpstr>
      <vt:lpstr>Använd denna mall!</vt:lpstr>
      <vt:lpstr>PowerPoint-presentation</vt:lpstr>
      <vt:lpstr>Företag ABC Köpares persona Överblick</vt:lpstr>
      <vt:lpstr>Personens Namn</vt:lpstr>
      <vt:lpstr>Personens Namn</vt:lpstr>
      <vt:lpstr>Personens Namn</vt:lpstr>
      <vt:lpstr>Personens Namn</vt:lpstr>
      <vt:lpstr>PowerPoint-presentation</vt:lpstr>
      <vt:lpstr>Emma Exempel</vt:lpstr>
      <vt:lpstr>PowerPoint-presentation</vt:lpstr>
      <vt:lpstr>Emma Exempel</vt:lpstr>
      <vt:lpstr>PowerPoint-presentation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ABC’s Customer Personas</dc:title>
  <dc:creator>Lars Noren</dc:creator>
  <cp:keywords>Besökaren</cp:keywords>
  <cp:lastModifiedBy>Lars Norén</cp:lastModifiedBy>
  <cp:revision>84</cp:revision>
  <dcterms:created xsi:type="dcterms:W3CDTF">2012-08-15T22:15:16Z</dcterms:created>
  <dcterms:modified xsi:type="dcterms:W3CDTF">2015-02-06T12:39:01Z</dcterms:modified>
</cp:coreProperties>
</file>